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Lst>
  <p:notesMasterIdLst>
    <p:notesMasterId r:id="rId53"/>
  </p:notesMasterIdLst>
  <p:sldIdLst>
    <p:sldId id="256" r:id="rId8"/>
    <p:sldId id="1605" r:id="rId9"/>
    <p:sldId id="2076138324" r:id="rId10"/>
    <p:sldId id="265" r:id="rId11"/>
    <p:sldId id="2076138325" r:id="rId12"/>
    <p:sldId id="2076138319" r:id="rId13"/>
    <p:sldId id="2076137918" r:id="rId14"/>
    <p:sldId id="542" r:id="rId15"/>
    <p:sldId id="550" r:id="rId16"/>
    <p:sldId id="549" r:id="rId17"/>
    <p:sldId id="2076138330" r:id="rId18"/>
    <p:sldId id="2076138333" r:id="rId19"/>
    <p:sldId id="2076138334" r:id="rId20"/>
    <p:sldId id="2076138335" r:id="rId21"/>
    <p:sldId id="2076138336" r:id="rId22"/>
    <p:sldId id="2076138292" r:id="rId23"/>
    <p:sldId id="2076138341" r:id="rId24"/>
    <p:sldId id="3099" r:id="rId25"/>
    <p:sldId id="2076138297" r:id="rId26"/>
    <p:sldId id="2076138331" r:id="rId27"/>
    <p:sldId id="8338" r:id="rId28"/>
    <p:sldId id="8254" r:id="rId29"/>
    <p:sldId id="8271" r:id="rId30"/>
    <p:sldId id="8329" r:id="rId31"/>
    <p:sldId id="2076138340" r:id="rId32"/>
    <p:sldId id="8336" r:id="rId33"/>
    <p:sldId id="2076138337" r:id="rId34"/>
    <p:sldId id="2076138339" r:id="rId35"/>
    <p:sldId id="2076138338" r:id="rId36"/>
    <p:sldId id="8337" r:id="rId37"/>
    <p:sldId id="8321" r:id="rId38"/>
    <p:sldId id="2076138343" r:id="rId39"/>
    <p:sldId id="2076138344" r:id="rId40"/>
    <p:sldId id="2076138345" r:id="rId41"/>
    <p:sldId id="2076138329" r:id="rId42"/>
    <p:sldId id="1607" r:id="rId43"/>
    <p:sldId id="2076138332" r:id="rId44"/>
    <p:sldId id="1606" r:id="rId45"/>
    <p:sldId id="1609" r:id="rId46"/>
    <p:sldId id="2076138326" r:id="rId47"/>
    <p:sldId id="2076138285" r:id="rId48"/>
    <p:sldId id="2076138327" r:id="rId49"/>
    <p:sldId id="2076138328" r:id="rId50"/>
    <p:sldId id="293" r:id="rId51"/>
    <p:sldId id="20761383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265"/>
            <p14:sldId id="2076138325"/>
            <p14:sldId id="2076138319"/>
            <p14:sldId id="2076137918"/>
            <p14:sldId id="542"/>
            <p14:sldId id="550"/>
            <p14:sldId id="549"/>
            <p14:sldId id="2076138330"/>
            <p14:sldId id="2076138333"/>
            <p14:sldId id="2076138334"/>
            <p14:sldId id="2076138335"/>
            <p14:sldId id="2076138336"/>
            <p14:sldId id="2076138292"/>
            <p14:sldId id="2076138341"/>
            <p14:sldId id="3099"/>
            <p14:sldId id="2076138297"/>
            <p14:sldId id="2076138331"/>
            <p14:sldId id="8338"/>
            <p14:sldId id="8254"/>
            <p14:sldId id="8271"/>
            <p14:sldId id="8329"/>
            <p14:sldId id="2076138340"/>
            <p14:sldId id="8336"/>
            <p14:sldId id="2076138337"/>
            <p14:sldId id="2076138339"/>
            <p14:sldId id="2076138338"/>
            <p14:sldId id="8337"/>
            <p14:sldId id="8321"/>
            <p14:sldId id="2076138343"/>
            <p14:sldId id="2076138344"/>
            <p14:sldId id="2076138345"/>
            <p14:sldId id="2076138329"/>
            <p14:sldId id="1607"/>
            <p14:sldId id="2076138332"/>
            <p14:sldId id="1606"/>
            <p14:sldId id="1609"/>
            <p14:sldId id="2076138326"/>
            <p14:sldId id="2076138285"/>
            <p14:sldId id="2076138327"/>
            <p14:sldId id="2076138328"/>
            <p14:sldId id="293"/>
            <p14:sldId id="2076138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7" autoAdjust="0"/>
    <p:restoredTop sz="94076" autoAdjust="0"/>
  </p:normalViewPr>
  <p:slideViewPr>
    <p:cSldViewPr snapToGrid="0">
      <p:cViewPr varScale="1">
        <p:scale>
          <a:sx n="85" d="100"/>
          <a:sy n="85" d="100"/>
        </p:scale>
        <p:origin x="48" y="2347"/>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10/29/2020 10:05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69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45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38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29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8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310320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7992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69202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231645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10/29/2020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62" r:id="rId17"/>
    <p:sldLayoutId id="2147483863" r:id="rId18"/>
    <p:sldLayoutId id="2147483864" r:id="rId1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notesSlide" Target="../notesSlides/notesSlide5.xml"/><Relationship Id="rId16" Type="http://schemas.openxmlformats.org/officeDocument/2006/relationships/image" Target="../media/image50.pn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45.svg"/><Relationship Id="rId5" Type="http://schemas.openxmlformats.org/officeDocument/2006/relationships/image" Target="../media/image32.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svg"/><Relationship Id="rId10"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4 – IoT Fundamentals in Azure</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ors">
            <a:extLst>
              <a:ext uri="{FF2B5EF4-FFF2-40B4-BE49-F238E27FC236}">
                <a16:creationId xmlns:a16="http://schemas.microsoft.com/office/drawing/2014/main" id="{10604A54-89DB-4B6F-A1F6-458B761D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147764"/>
            <a:ext cx="9042400" cy="507504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084420-DB3A-4ED9-8BBD-9C31D21F3972}"/>
              </a:ext>
            </a:extLst>
          </p:cNvPr>
          <p:cNvSpPr>
            <a:spLocks noGrp="1"/>
          </p:cNvSpPr>
          <p:nvPr>
            <p:ph type="title"/>
          </p:nvPr>
        </p:nvSpPr>
        <p:spPr/>
        <p:txBody>
          <a:bodyPr/>
          <a:lstStyle/>
          <a:p>
            <a:r>
              <a:rPr lang="en-US" dirty="0"/>
              <a:t>Sensors</a:t>
            </a:r>
          </a:p>
        </p:txBody>
      </p:sp>
    </p:spTree>
    <p:extLst>
      <p:ext uri="{BB962C8B-B14F-4D97-AF65-F5344CB8AC3E}">
        <p14:creationId xmlns:p14="http://schemas.microsoft.com/office/powerpoint/2010/main" val="69086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IoT market maturity model</a:t>
            </a:r>
          </a:p>
        </p:txBody>
      </p:sp>
      <p:pic>
        <p:nvPicPr>
          <p:cNvPr id="6" name="Picture 5">
            <a:extLst>
              <a:ext uri="{FF2B5EF4-FFF2-40B4-BE49-F238E27FC236}">
                <a16:creationId xmlns:a16="http://schemas.microsoft.com/office/drawing/2014/main" id="{3C0AF3DA-27F0-422D-8F13-C3FD82D1399F}"/>
              </a:ext>
            </a:extLst>
          </p:cNvPr>
          <p:cNvPicPr>
            <a:picLocks noChangeAspect="1"/>
          </p:cNvPicPr>
          <p:nvPr/>
        </p:nvPicPr>
        <p:blipFill>
          <a:blip r:embed="rId2"/>
          <a:stretch>
            <a:fillRect/>
          </a:stretch>
        </p:blipFill>
        <p:spPr>
          <a:xfrm>
            <a:off x="1407795" y="1529079"/>
            <a:ext cx="9376410" cy="5227267"/>
          </a:xfrm>
          <a:prstGeom prst="rect">
            <a:avLst/>
          </a:prstGeom>
          <a:effectLst>
            <a:softEdge rad="127000"/>
          </a:effectLst>
        </p:spPr>
      </p:pic>
    </p:spTree>
    <p:extLst>
      <p:ext uri="{BB962C8B-B14F-4D97-AF65-F5344CB8AC3E}">
        <p14:creationId xmlns:p14="http://schemas.microsoft.com/office/powerpoint/2010/main" val="2173371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5" name="Picture 4">
            <a:extLst>
              <a:ext uri="{FF2B5EF4-FFF2-40B4-BE49-F238E27FC236}">
                <a16:creationId xmlns:a16="http://schemas.microsoft.com/office/drawing/2014/main" id="{1F021826-E3B7-44E6-B974-F7D28CF1F503}"/>
              </a:ext>
            </a:extLst>
          </p:cNvPr>
          <p:cNvPicPr>
            <a:picLocks noChangeAspect="1"/>
          </p:cNvPicPr>
          <p:nvPr/>
        </p:nvPicPr>
        <p:blipFill>
          <a:blip r:embed="rId2"/>
          <a:stretch>
            <a:fillRect/>
          </a:stretch>
        </p:blipFill>
        <p:spPr>
          <a:xfrm>
            <a:off x="1008413" y="1518364"/>
            <a:ext cx="10175174" cy="5196763"/>
          </a:xfrm>
          <a:prstGeom prst="rect">
            <a:avLst/>
          </a:prstGeom>
          <a:effectLst>
            <a:softEdge rad="127000"/>
          </a:effectLst>
        </p:spPr>
      </p:pic>
    </p:spTree>
    <p:extLst>
      <p:ext uri="{BB962C8B-B14F-4D97-AF65-F5344CB8AC3E}">
        <p14:creationId xmlns:p14="http://schemas.microsoft.com/office/powerpoint/2010/main" val="16373183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05748"/>
            <a:ext cx="11333480" cy="1228028"/>
          </a:xfrm>
        </p:spPr>
        <p:txBody>
          <a:bodyPr/>
          <a:lstStyle/>
          <a:p>
            <a:pPr algn="ctr"/>
            <a:r>
              <a:rPr lang="en-US" i="1" dirty="0">
                <a:solidFill>
                  <a:schemeClr val="bg1">
                    <a:lumMod val="75000"/>
                  </a:schemeClr>
                </a:solidFill>
                <a:latin typeface="+mn-lt"/>
              </a:rPr>
              <a:t>Today</a:t>
            </a:r>
            <a:br>
              <a:rPr lang="en-US" dirty="0"/>
            </a:br>
            <a:r>
              <a:rPr lang="en-US" dirty="0"/>
              <a:t>Connected Assets</a:t>
            </a:r>
          </a:p>
        </p:txBody>
      </p:sp>
    </p:spTree>
    <p:extLst>
      <p:ext uri="{BB962C8B-B14F-4D97-AF65-F5344CB8AC3E}">
        <p14:creationId xmlns:p14="http://schemas.microsoft.com/office/powerpoint/2010/main" val="2226348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2DCAC1-E95B-4ED1-8DD9-97B603966106}"/>
              </a:ext>
            </a:extLst>
          </p:cNvPr>
          <p:cNvGrpSpPr/>
          <p:nvPr/>
        </p:nvGrpSpPr>
        <p:grpSpPr>
          <a:xfrm>
            <a:off x="560836" y="1447694"/>
            <a:ext cx="11317422" cy="1367334"/>
            <a:chOff x="0" y="175707"/>
            <a:chExt cx="11317422" cy="1367334"/>
          </a:xfrm>
        </p:grpSpPr>
        <p:grpSp>
          <p:nvGrpSpPr>
            <p:cNvPr id="103" name="Group 102">
              <a:extLst>
                <a:ext uri="{FF2B5EF4-FFF2-40B4-BE49-F238E27FC236}">
                  <a16:creationId xmlns:a16="http://schemas.microsoft.com/office/drawing/2014/main" id="{875A2E62-71B2-4F86-B858-BFFDED4C2BDC}"/>
                </a:ext>
              </a:extLst>
            </p:cNvPr>
            <p:cNvGrpSpPr/>
            <p:nvPr/>
          </p:nvGrpSpPr>
          <p:grpSpPr>
            <a:xfrm>
              <a:off x="0" y="175707"/>
              <a:ext cx="5832743" cy="895098"/>
              <a:chOff x="6799429" y="4921317"/>
              <a:chExt cx="3480173" cy="534071"/>
            </a:xfrm>
          </p:grpSpPr>
          <p:grpSp>
            <p:nvGrpSpPr>
              <p:cNvPr id="105" name="Group 104">
                <a:extLst>
                  <a:ext uri="{FF2B5EF4-FFF2-40B4-BE49-F238E27FC236}">
                    <a16:creationId xmlns:a16="http://schemas.microsoft.com/office/drawing/2014/main" id="{045E2016-3B7A-4585-8FF2-37FA1C8BEA50}"/>
                  </a:ext>
                </a:extLst>
              </p:cNvPr>
              <p:cNvGrpSpPr/>
              <p:nvPr/>
            </p:nvGrpSpPr>
            <p:grpSpPr>
              <a:xfrm flipV="1">
                <a:off x="6799429" y="4921317"/>
                <a:ext cx="2956976" cy="483028"/>
                <a:chOff x="9214420" y="378612"/>
                <a:chExt cx="2792883" cy="456224"/>
              </a:xfrm>
              <a:solidFill>
                <a:schemeClr val="bg1">
                  <a:lumMod val="85000"/>
                </a:schemeClr>
              </a:solidFill>
            </p:grpSpPr>
            <p:sp>
              <p:nvSpPr>
                <p:cNvPr id="125" name="Freeform: Shape 124">
                  <a:extLst>
                    <a:ext uri="{FF2B5EF4-FFF2-40B4-BE49-F238E27FC236}">
                      <a16:creationId xmlns:a16="http://schemas.microsoft.com/office/drawing/2014/main" id="{12E74CCE-F23D-4143-9CBB-AFA8B7332564}"/>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5D3DA582-78AD-4F09-91B7-46B4087F7926}"/>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30109C-2BC6-4893-AB82-2D838600633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21C1F6-26F4-446B-8253-35535B51C06B}"/>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8EF05EE-6E4E-4B55-9612-3A5A866D6662}"/>
                    </a:ext>
                  </a:extLst>
                </p:cNvPr>
                <p:cNvSpPr/>
                <p:nvPr/>
              </p:nvSpPr>
              <p:spPr>
                <a:xfrm>
                  <a:off x="10522447" y="711726"/>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12BEFF3-81E9-4E28-A600-8040A99824BE}"/>
                    </a:ext>
                  </a:extLst>
                </p:cNvPr>
                <p:cNvSpPr/>
                <p:nvPr/>
              </p:nvSpPr>
              <p:spPr>
                <a:xfrm>
                  <a:off x="9214420"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F557B08-D26E-4BC5-B9C0-B911FB7D404E}"/>
                  </a:ext>
                </a:extLst>
              </p:cNvPr>
              <p:cNvGrpSpPr/>
              <p:nvPr/>
            </p:nvGrpSpPr>
            <p:grpSpPr>
              <a:xfrm rot="10800000" flipH="1">
                <a:off x="8780693" y="5220157"/>
                <a:ext cx="1498909" cy="235231"/>
                <a:chOff x="9628652" y="457200"/>
                <a:chExt cx="2938658" cy="357438"/>
              </a:xfrm>
              <a:solidFill>
                <a:schemeClr val="bg1">
                  <a:lumMod val="85000"/>
                </a:schemeClr>
              </a:solidFill>
            </p:grpSpPr>
            <p:sp>
              <p:nvSpPr>
                <p:cNvPr id="109" name="Freeform: Shape 108">
                  <a:extLst>
                    <a:ext uri="{FF2B5EF4-FFF2-40B4-BE49-F238E27FC236}">
                      <a16:creationId xmlns:a16="http://schemas.microsoft.com/office/drawing/2014/main" id="{76FB72EA-8772-4C2D-8FC5-684EE6B8D6C3}"/>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1FBFA55-7149-47BC-9E49-E7CC28EA2739}"/>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6F044CC-4A49-4F22-A95C-67B1E5FFD4A6}"/>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CAA5C59-6A11-4FE7-BD5B-0DAA38424C20}"/>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97D0EA8-D1C1-46BD-BF01-6E20F2F6A4EF}"/>
                    </a:ext>
                  </a:extLst>
                </p:cNvPr>
                <p:cNvSpPr/>
                <p:nvPr/>
              </p:nvSpPr>
              <p:spPr>
                <a:xfrm>
                  <a:off x="11797870" y="609150"/>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CEEC2420-AFD4-41AE-9B7D-2D4F635A6D0E}"/>
                    </a:ext>
                  </a:extLst>
                </p:cNvPr>
                <p:cNvSpPr/>
                <p:nvPr/>
              </p:nvSpPr>
              <p:spPr>
                <a:xfrm>
                  <a:off x="11573413" y="691528"/>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3162D068-605D-4392-AC30-EBF8358407A9}"/>
                </a:ext>
              </a:extLst>
            </p:cNvPr>
            <p:cNvGrpSpPr/>
            <p:nvPr/>
          </p:nvGrpSpPr>
          <p:grpSpPr>
            <a:xfrm flipH="1">
              <a:off x="9904285" y="612846"/>
              <a:ext cx="1413137" cy="233462"/>
              <a:chOff x="9628652" y="378612"/>
              <a:chExt cx="2770499" cy="354750"/>
            </a:xfrm>
            <a:solidFill>
              <a:schemeClr val="bg1">
                <a:lumMod val="85000"/>
              </a:schemeClr>
            </a:solidFill>
          </p:grpSpPr>
          <p:sp>
            <p:nvSpPr>
              <p:cNvPr id="135" name="Freeform: Shape 134">
                <a:extLst>
                  <a:ext uri="{FF2B5EF4-FFF2-40B4-BE49-F238E27FC236}">
                    <a16:creationId xmlns:a16="http://schemas.microsoft.com/office/drawing/2014/main" id="{426A9C72-3096-4817-BF04-A8ED52005881}"/>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B29DD55-5BC5-41DF-BB32-58E6010F4961}"/>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2134385-A475-4726-A49B-1F769D94FA48}"/>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068BDF3-D0DB-4228-B914-BC8DABB1704C}"/>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6D71169-6793-4FBB-A76A-01291563A2A4}"/>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3404179-5D65-45A3-8240-F41618BA4605}"/>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B3EAF0-3300-4ED7-84B0-BB938256207A}"/>
                </a:ext>
              </a:extLst>
            </p:cNvPr>
            <p:cNvGrpSpPr/>
            <p:nvPr/>
          </p:nvGrpSpPr>
          <p:grpSpPr>
            <a:xfrm>
              <a:off x="6989204" y="1047217"/>
              <a:ext cx="3204627" cy="495824"/>
              <a:chOff x="6989204" y="5011283"/>
              <a:chExt cx="3204627" cy="495824"/>
            </a:xfrm>
          </p:grpSpPr>
          <p:grpSp>
            <p:nvGrpSpPr>
              <p:cNvPr id="165" name="Group 164">
                <a:extLst>
                  <a:ext uri="{FF2B5EF4-FFF2-40B4-BE49-F238E27FC236}">
                    <a16:creationId xmlns:a16="http://schemas.microsoft.com/office/drawing/2014/main" id="{16F4DA0B-63C5-4CE6-88A1-0B9B68FA126C}"/>
                  </a:ext>
                </a:extLst>
              </p:cNvPr>
              <p:cNvGrpSpPr/>
              <p:nvPr/>
            </p:nvGrpSpPr>
            <p:grpSpPr>
              <a:xfrm flipV="1">
                <a:off x="6989204" y="5011283"/>
                <a:ext cx="2936247" cy="393062"/>
                <a:chOff x="9393662" y="378612"/>
                <a:chExt cx="2773304" cy="371250"/>
              </a:xfrm>
              <a:solidFill>
                <a:schemeClr val="bg1">
                  <a:lumMod val="85000"/>
                </a:schemeClr>
              </a:solidFill>
            </p:grpSpPr>
            <p:sp>
              <p:nvSpPr>
                <p:cNvPr id="173" name="Freeform: Shape 172">
                  <a:extLst>
                    <a:ext uri="{FF2B5EF4-FFF2-40B4-BE49-F238E27FC236}">
                      <a16:creationId xmlns:a16="http://schemas.microsoft.com/office/drawing/2014/main" id="{3CD006D9-60B9-43F1-9A13-93B4C3EB14FD}"/>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A788958-1EE8-4B3E-A1D4-3FA9D13A8A75}"/>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9806DB70-1EED-40F1-9A64-AE4A9F2EE69A}"/>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FF4D371-4FB7-4C8C-9CAC-4AAB563A4527}"/>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E4A45B4-B563-46E7-BA61-A2FE4D70C316}"/>
                    </a:ext>
                  </a:extLst>
                </p:cNvPr>
                <p:cNvSpPr/>
                <p:nvPr/>
              </p:nvSpPr>
              <p:spPr>
                <a:xfrm>
                  <a:off x="11397526" y="62675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2BF0CBF-410A-4F3A-BC36-A66F61B4525B}"/>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9169637-59B6-4068-84E1-8ED4B8B7B754}"/>
                  </a:ext>
                </a:extLst>
              </p:cNvPr>
              <p:cNvGrpSpPr/>
              <p:nvPr/>
            </p:nvGrpSpPr>
            <p:grpSpPr>
              <a:xfrm rot="10800000" flipH="1">
                <a:off x="8780694" y="5273645"/>
                <a:ext cx="1413137" cy="233462"/>
                <a:chOff x="9628652" y="378612"/>
                <a:chExt cx="2770499" cy="354750"/>
              </a:xfrm>
              <a:solidFill>
                <a:schemeClr val="bg1">
                  <a:lumMod val="85000"/>
                </a:schemeClr>
              </a:solidFill>
            </p:grpSpPr>
            <p:sp>
              <p:nvSpPr>
                <p:cNvPr id="167" name="Freeform: Shape 166">
                  <a:extLst>
                    <a:ext uri="{FF2B5EF4-FFF2-40B4-BE49-F238E27FC236}">
                      <a16:creationId xmlns:a16="http://schemas.microsoft.com/office/drawing/2014/main" id="{01FDF35F-FD58-4CCF-946A-8B739BF0FD60}"/>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B0B91F8E-C04A-4D3E-B719-5EF003178FD7}"/>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9F80204-BB72-4475-AA7B-270AE45934A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6B5618BE-8123-4B06-BE9C-EDFE3940C451}"/>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B0A4C62-3B7F-4CEC-A541-6811F816D34E}"/>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EAE60AF-AA2A-4196-9BB9-3C8C2941DC67}"/>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cxnSp>
        <p:nvCxnSpPr>
          <p:cNvPr id="83" name="Straight Arrow Connector 82">
            <a:extLst>
              <a:ext uri="{FF2B5EF4-FFF2-40B4-BE49-F238E27FC236}">
                <a16:creationId xmlns:a16="http://schemas.microsoft.com/office/drawing/2014/main" id="{ECEA9B19-DDE0-4CE5-AF64-6C9AF59AF589}"/>
              </a:ext>
            </a:extLst>
          </p:cNvPr>
          <p:cNvCxnSpPr>
            <a:cxnSpLocks/>
          </p:cNvCxnSpPr>
          <p:nvPr/>
        </p:nvCxnSpPr>
        <p:spPr>
          <a:xfrm flipV="1">
            <a:off x="2034168" y="2929594"/>
            <a:ext cx="6283830" cy="1"/>
          </a:xfrm>
          <a:prstGeom prst="straightConnector1">
            <a:avLst/>
          </a:prstGeom>
          <a:ln w="15875" cap="rnd">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4375FF4-D3D1-402A-9C80-483BF98AB06E}"/>
              </a:ext>
            </a:extLst>
          </p:cNvPr>
          <p:cNvSpPr/>
          <p:nvPr/>
        </p:nvSpPr>
        <p:spPr bwMode="auto">
          <a:xfrm>
            <a:off x="3479384"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ABF4923B-6423-409F-9708-1110D7DD0EE8}"/>
              </a:ext>
            </a:extLst>
          </p:cNvPr>
          <p:cNvSpPr/>
          <p:nvPr/>
        </p:nvSpPr>
        <p:spPr bwMode="auto">
          <a:xfrm>
            <a:off x="45366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0391B3DF-CEF4-4114-B9F4-A817C28FE86B}"/>
              </a:ext>
            </a:extLst>
          </p:cNvPr>
          <p:cNvSpPr/>
          <p:nvPr/>
        </p:nvSpPr>
        <p:spPr bwMode="auto">
          <a:xfrm>
            <a:off x="242210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 name="Oval 86">
            <a:extLst>
              <a:ext uri="{FF2B5EF4-FFF2-40B4-BE49-F238E27FC236}">
                <a16:creationId xmlns:a16="http://schemas.microsoft.com/office/drawing/2014/main" id="{24B6309C-2568-4141-B853-B9F6A2B9DA76}"/>
              </a:ext>
            </a:extLst>
          </p:cNvPr>
          <p:cNvSpPr/>
          <p:nvPr/>
        </p:nvSpPr>
        <p:spPr bwMode="auto">
          <a:xfrm>
            <a:off x="13743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1E7F19A-7581-4274-8C25-1464B29A593C}"/>
              </a:ext>
            </a:extLst>
          </p:cNvPr>
          <p:cNvSpPr/>
          <p:nvPr/>
        </p:nvSpPr>
        <p:spPr>
          <a:xfrm>
            <a:off x="1365343" y="3501942"/>
            <a:ext cx="773350"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Sphere</a:t>
            </a:r>
          </a:p>
        </p:txBody>
      </p:sp>
      <p:sp>
        <p:nvSpPr>
          <p:cNvPr id="92" name="Rectangle 91">
            <a:extLst>
              <a:ext uri="{FF2B5EF4-FFF2-40B4-BE49-F238E27FC236}">
                <a16:creationId xmlns:a16="http://schemas.microsoft.com/office/drawing/2014/main" id="{483CE6D9-E024-4550-AFC7-5A75AB49A556}"/>
              </a:ext>
            </a:extLst>
          </p:cNvPr>
          <p:cNvSpPr/>
          <p:nvPr/>
        </p:nvSpPr>
        <p:spPr>
          <a:xfrm>
            <a:off x="2374998" y="3571192"/>
            <a:ext cx="853760"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Drone</a:t>
            </a:r>
          </a:p>
        </p:txBody>
      </p:sp>
      <p:sp>
        <p:nvSpPr>
          <p:cNvPr id="93" name="Rectangle 92">
            <a:extLst>
              <a:ext uri="{FF2B5EF4-FFF2-40B4-BE49-F238E27FC236}">
                <a16:creationId xmlns:a16="http://schemas.microsoft.com/office/drawing/2014/main" id="{091DC345-8A39-4BA8-880C-C59F1C0B0A4F}"/>
              </a:ext>
            </a:extLst>
          </p:cNvPr>
          <p:cNvSpPr/>
          <p:nvPr/>
        </p:nvSpPr>
        <p:spPr>
          <a:xfrm>
            <a:off x="2926222" y="3501942"/>
            <a:ext cx="1865207"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Industrial</a:t>
            </a:r>
          </a:p>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Assets</a:t>
            </a:r>
          </a:p>
        </p:txBody>
      </p:sp>
      <p:sp>
        <p:nvSpPr>
          <p:cNvPr id="94" name="Rectangle 93">
            <a:extLst>
              <a:ext uri="{FF2B5EF4-FFF2-40B4-BE49-F238E27FC236}">
                <a16:creationId xmlns:a16="http://schemas.microsoft.com/office/drawing/2014/main" id="{5876ADC4-60CA-4615-B911-EB5E72CA374E}"/>
              </a:ext>
            </a:extLst>
          </p:cNvPr>
          <p:cNvSpPr/>
          <p:nvPr/>
        </p:nvSpPr>
        <p:spPr>
          <a:xfrm>
            <a:off x="4448013" y="3501942"/>
            <a:ext cx="931268"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Data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Box Edge</a:t>
            </a:r>
          </a:p>
        </p:txBody>
      </p:sp>
      <p:sp useBgFill="1">
        <p:nvSpPr>
          <p:cNvPr id="95" name="Oval 94">
            <a:extLst>
              <a:ext uri="{FF2B5EF4-FFF2-40B4-BE49-F238E27FC236}">
                <a16:creationId xmlns:a16="http://schemas.microsoft.com/office/drawing/2014/main" id="{49403B7C-07BB-49B2-87FE-FA0460513770}"/>
              </a:ext>
            </a:extLst>
          </p:cNvPr>
          <p:cNvSpPr/>
          <p:nvPr/>
        </p:nvSpPr>
        <p:spPr bwMode="auto">
          <a:xfrm>
            <a:off x="1463968"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a</a:t>
            </a:r>
          </a:p>
        </p:txBody>
      </p:sp>
      <p:sp useBgFill="1">
        <p:nvSpPr>
          <p:cNvPr id="96" name="Oval 95">
            <a:extLst>
              <a:ext uri="{FF2B5EF4-FFF2-40B4-BE49-F238E27FC236}">
                <a16:creationId xmlns:a16="http://schemas.microsoft.com/office/drawing/2014/main" id="{55D0E1EA-01C8-43B6-B2CA-AB1AB0C72305}"/>
              </a:ext>
            </a:extLst>
          </p:cNvPr>
          <p:cNvSpPr/>
          <p:nvPr/>
        </p:nvSpPr>
        <p:spPr bwMode="auto">
          <a:xfrm>
            <a:off x="2517030"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b</a:t>
            </a:r>
          </a:p>
        </p:txBody>
      </p:sp>
      <p:sp useBgFill="1">
        <p:nvSpPr>
          <p:cNvPr id="97" name="Oval 96">
            <a:extLst>
              <a:ext uri="{FF2B5EF4-FFF2-40B4-BE49-F238E27FC236}">
                <a16:creationId xmlns:a16="http://schemas.microsoft.com/office/drawing/2014/main" id="{961DFCEE-9FB4-46E4-B079-A1D1105BAF34}"/>
              </a:ext>
            </a:extLst>
          </p:cNvPr>
          <p:cNvSpPr/>
          <p:nvPr/>
        </p:nvSpPr>
        <p:spPr bwMode="auto">
          <a:xfrm>
            <a:off x="3570092"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c</a:t>
            </a:r>
          </a:p>
        </p:txBody>
      </p:sp>
      <p:sp useBgFill="1">
        <p:nvSpPr>
          <p:cNvPr id="98" name="Oval 97">
            <a:extLst>
              <a:ext uri="{FF2B5EF4-FFF2-40B4-BE49-F238E27FC236}">
                <a16:creationId xmlns:a16="http://schemas.microsoft.com/office/drawing/2014/main" id="{56F6497B-430A-449B-AA60-936E6D70D0CE}"/>
              </a:ext>
            </a:extLst>
          </p:cNvPr>
          <p:cNvSpPr/>
          <p:nvPr/>
        </p:nvSpPr>
        <p:spPr bwMode="auto">
          <a:xfrm>
            <a:off x="4623154"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d</a:t>
            </a:r>
          </a:p>
        </p:txBody>
      </p:sp>
      <p:grpSp>
        <p:nvGrpSpPr>
          <p:cNvPr id="99" name="Group 98">
            <a:extLst>
              <a:ext uri="{FF2B5EF4-FFF2-40B4-BE49-F238E27FC236}">
                <a16:creationId xmlns:a16="http://schemas.microsoft.com/office/drawing/2014/main" id="{30A0D4CE-EA18-4258-82AD-22D6F5A38183}"/>
              </a:ext>
            </a:extLst>
          </p:cNvPr>
          <p:cNvGrpSpPr/>
          <p:nvPr/>
        </p:nvGrpSpPr>
        <p:grpSpPr>
          <a:xfrm>
            <a:off x="1587596" y="2768584"/>
            <a:ext cx="318271" cy="325190"/>
            <a:chOff x="1748832" y="4748449"/>
            <a:chExt cx="367814" cy="375811"/>
          </a:xfrm>
        </p:grpSpPr>
        <p:sp>
          <p:nvSpPr>
            <p:cNvPr id="100" name="Freeform 10">
              <a:extLst>
                <a:ext uri="{FF2B5EF4-FFF2-40B4-BE49-F238E27FC236}">
                  <a16:creationId xmlns:a16="http://schemas.microsoft.com/office/drawing/2014/main" id="{EAA279A2-A1FC-4176-85B8-545A4D89A2D0}"/>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2EB87DC-9542-4BB6-9D6D-978B7C96E978}"/>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LightningBolt_E945">
              <a:extLst>
                <a:ext uri="{FF2B5EF4-FFF2-40B4-BE49-F238E27FC236}">
                  <a16:creationId xmlns:a16="http://schemas.microsoft.com/office/drawing/2014/main" id="{0091512A-CE3B-4510-8477-E1D38E279473}"/>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104" name="Straight Arrow Connector 103">
            <a:extLst>
              <a:ext uri="{FF2B5EF4-FFF2-40B4-BE49-F238E27FC236}">
                <a16:creationId xmlns:a16="http://schemas.microsoft.com/office/drawing/2014/main" id="{0B849113-D035-41DD-8E08-4EC97436E8F9}"/>
              </a:ext>
            </a:extLst>
          </p:cNvPr>
          <p:cNvCxnSpPr/>
          <p:nvPr/>
        </p:nvCxnSpPr>
        <p:spPr>
          <a:xfrm>
            <a:off x="1348419" y="6013725"/>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BE61DAFE-B1F5-40BD-B731-ABAF691845C5}"/>
              </a:ext>
            </a:extLst>
          </p:cNvPr>
          <p:cNvSpPr/>
          <p:nvPr/>
        </p:nvSpPr>
        <p:spPr bwMode="auto">
          <a:xfrm flipH="1">
            <a:off x="1699808" y="5827133"/>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Consistent security, identity, management &amp; AI, partner ecosystem</a:t>
            </a:r>
          </a:p>
        </p:txBody>
      </p:sp>
      <p:sp>
        <p:nvSpPr>
          <p:cNvPr id="117" name="Freeform: Shape 116">
            <a:extLst>
              <a:ext uri="{FF2B5EF4-FFF2-40B4-BE49-F238E27FC236}">
                <a16:creationId xmlns:a16="http://schemas.microsoft.com/office/drawing/2014/main" id="{9752E79B-3E94-4B3D-8558-FA2347DDB3CF}"/>
              </a:ext>
            </a:extLst>
          </p:cNvPr>
          <p:cNvSpPr/>
          <p:nvPr/>
        </p:nvSpPr>
        <p:spPr bwMode="auto">
          <a:xfrm flipH="1">
            <a:off x="6136700" y="6317648"/>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cxnSp>
        <p:nvCxnSpPr>
          <p:cNvPr id="127" name="Straight Arrow Connector 126">
            <a:extLst>
              <a:ext uri="{FF2B5EF4-FFF2-40B4-BE49-F238E27FC236}">
                <a16:creationId xmlns:a16="http://schemas.microsoft.com/office/drawing/2014/main" id="{090DD11A-F04C-4BF7-A0DB-23C473C82D1C}"/>
              </a:ext>
            </a:extLst>
          </p:cNvPr>
          <p:cNvCxnSpPr>
            <a:cxnSpLocks/>
          </p:cNvCxnSpPr>
          <p:nvPr/>
        </p:nvCxnSpPr>
        <p:spPr>
          <a:xfrm>
            <a:off x="1339752" y="4963018"/>
            <a:ext cx="4715846"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28" name="Freeform: Shape 127">
            <a:extLst>
              <a:ext uri="{FF2B5EF4-FFF2-40B4-BE49-F238E27FC236}">
                <a16:creationId xmlns:a16="http://schemas.microsoft.com/office/drawing/2014/main" id="{9DA4FD0E-3DE8-4020-BD92-91D500A5E418}"/>
              </a:ext>
            </a:extLst>
          </p:cNvPr>
          <p:cNvSpPr/>
          <p:nvPr/>
        </p:nvSpPr>
        <p:spPr bwMode="auto">
          <a:xfrm flipH="1">
            <a:off x="2676954" y="4764305"/>
            <a:ext cx="1933926"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Azure IoT Edge</a:t>
            </a:r>
          </a:p>
        </p:txBody>
      </p:sp>
      <p:cxnSp>
        <p:nvCxnSpPr>
          <p:cNvPr id="139" name="Straight Arrow Connector 138">
            <a:extLst>
              <a:ext uri="{FF2B5EF4-FFF2-40B4-BE49-F238E27FC236}">
                <a16:creationId xmlns:a16="http://schemas.microsoft.com/office/drawing/2014/main" id="{ABA1D974-988B-461D-AE33-3852B584AE32}"/>
              </a:ext>
            </a:extLst>
          </p:cNvPr>
          <p:cNvCxnSpPr>
            <a:cxnSpLocks/>
          </p:cNvCxnSpPr>
          <p:nvPr/>
        </p:nvCxnSpPr>
        <p:spPr>
          <a:xfrm>
            <a:off x="6095055" y="4956158"/>
            <a:ext cx="4686341"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CC7EC236-CEDA-496E-90B9-2DE7EEA1BB7B}"/>
              </a:ext>
            </a:extLst>
          </p:cNvPr>
          <p:cNvSpPr/>
          <p:nvPr/>
        </p:nvSpPr>
        <p:spPr bwMode="auto">
          <a:xfrm flipH="1">
            <a:off x="7537594" y="4769377"/>
            <a:ext cx="1857047"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Azure Services</a:t>
            </a:r>
          </a:p>
        </p:txBody>
      </p:sp>
      <p:sp>
        <p:nvSpPr>
          <p:cNvPr id="141" name="Rectangle 140">
            <a:extLst>
              <a:ext uri="{FF2B5EF4-FFF2-40B4-BE49-F238E27FC236}">
                <a16:creationId xmlns:a16="http://schemas.microsoft.com/office/drawing/2014/main" id="{214BF868-0B4B-494A-B171-1A20721BC864}"/>
              </a:ext>
            </a:extLst>
          </p:cNvPr>
          <p:cNvSpPr/>
          <p:nvPr/>
        </p:nvSpPr>
        <p:spPr>
          <a:xfrm>
            <a:off x="6594040" y="3571192"/>
            <a:ext cx="931268"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Stack</a:t>
            </a:r>
          </a:p>
        </p:txBody>
      </p:sp>
      <p:sp>
        <p:nvSpPr>
          <p:cNvPr id="142" name="Freeform: Shape 141">
            <a:extLst>
              <a:ext uri="{FF2B5EF4-FFF2-40B4-BE49-F238E27FC236}">
                <a16:creationId xmlns:a16="http://schemas.microsoft.com/office/drawing/2014/main" id="{57CD8ED8-DDF8-4ED7-9B13-765B4ABB7580}"/>
              </a:ext>
            </a:extLst>
          </p:cNvPr>
          <p:cNvSpPr/>
          <p:nvPr/>
        </p:nvSpPr>
        <p:spPr bwMode="auto">
          <a:xfrm>
            <a:off x="8287339" y="2160027"/>
            <a:ext cx="2213670" cy="140765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3" name="Freeform 21">
            <a:extLst>
              <a:ext uri="{FF2B5EF4-FFF2-40B4-BE49-F238E27FC236}">
                <a16:creationId xmlns:a16="http://schemas.microsoft.com/office/drawing/2014/main" id="{1C6AF4E2-4593-4FB0-BC43-59AEEE2A078F}"/>
              </a:ext>
            </a:extLst>
          </p:cNvPr>
          <p:cNvSpPr>
            <a:spLocks/>
          </p:cNvSpPr>
          <p:nvPr/>
        </p:nvSpPr>
        <p:spPr bwMode="auto">
          <a:xfrm>
            <a:off x="8393773" y="2251013"/>
            <a:ext cx="2004460" cy="1222444"/>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44" name="TextBox 143">
            <a:extLst>
              <a:ext uri="{FF2B5EF4-FFF2-40B4-BE49-F238E27FC236}">
                <a16:creationId xmlns:a16="http://schemas.microsoft.com/office/drawing/2014/main" id="{69A46EE1-D5D8-4DA2-8773-0E25A77DBF8B}"/>
              </a:ext>
            </a:extLst>
          </p:cNvPr>
          <p:cNvSpPr txBox="1"/>
          <p:nvPr/>
        </p:nvSpPr>
        <p:spPr>
          <a:xfrm>
            <a:off x="8561955" y="2847102"/>
            <a:ext cx="1668096" cy="489324"/>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w="3175">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145" name="Freeform: Shape 144">
            <a:extLst>
              <a:ext uri="{FF2B5EF4-FFF2-40B4-BE49-F238E27FC236}">
                <a16:creationId xmlns:a16="http://schemas.microsoft.com/office/drawing/2014/main" id="{9D210A23-8C3B-4AB1-A918-202275F0566B}"/>
              </a:ext>
            </a:extLst>
          </p:cNvPr>
          <p:cNvSpPr/>
          <p:nvPr/>
        </p:nvSpPr>
        <p:spPr bwMode="auto">
          <a:xfrm>
            <a:off x="6373915" y="2445306"/>
            <a:ext cx="1363034" cy="86674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6" name="Freeform 21">
            <a:extLst>
              <a:ext uri="{FF2B5EF4-FFF2-40B4-BE49-F238E27FC236}">
                <a16:creationId xmlns:a16="http://schemas.microsoft.com/office/drawing/2014/main" id="{A6BFF33C-0C1B-48F8-B518-8D015B9653B0}"/>
              </a:ext>
            </a:extLst>
          </p:cNvPr>
          <p:cNvSpPr>
            <a:spLocks/>
          </p:cNvSpPr>
          <p:nvPr/>
        </p:nvSpPr>
        <p:spPr bwMode="auto">
          <a:xfrm>
            <a:off x="6440153" y="2513406"/>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917">
                    <a:srgbClr val="0078D4"/>
                  </a:gs>
                  <a:gs pos="30000">
                    <a:srgbClr val="0078D4"/>
                  </a:gs>
                </a:gsLst>
              </a:gra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13142201-F53A-46FC-A496-792DEED14C81}"/>
              </a:ext>
            </a:extLst>
          </p:cNvPr>
          <p:cNvSpPr/>
          <p:nvPr/>
        </p:nvSpPr>
        <p:spPr>
          <a:xfrm>
            <a:off x="3725129"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E3CFA70-B981-45FA-8EB0-271F44DB864D}"/>
              </a:ext>
            </a:extLst>
          </p:cNvPr>
          <p:cNvSpPr/>
          <p:nvPr/>
        </p:nvSpPr>
        <p:spPr>
          <a:xfrm>
            <a:off x="3834887"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2DE28FB-FFDF-4A87-967F-A5A8F1BAAB4F}"/>
              </a:ext>
            </a:extLst>
          </p:cNvPr>
          <p:cNvSpPr/>
          <p:nvPr/>
        </p:nvSpPr>
        <p:spPr>
          <a:xfrm>
            <a:off x="3704275" y="2818188"/>
            <a:ext cx="153662" cy="131710"/>
          </a:xfrm>
          <a:custGeom>
            <a:avLst/>
            <a:gdLst>
              <a:gd name="connsiteX0" fmla="*/ 127868 w 153661"/>
              <a:gd name="connsiteY0" fmla="*/ 54330 h 131710"/>
              <a:gd name="connsiteX1" fmla="*/ 125673 w 153661"/>
              <a:gd name="connsiteY1" fmla="*/ 47745 h 131710"/>
              <a:gd name="connsiteX2" fmla="*/ 122381 w 153661"/>
              <a:gd name="connsiteY2" fmla="*/ 38964 h 131710"/>
              <a:gd name="connsiteX3" fmla="*/ 119088 w 153661"/>
              <a:gd name="connsiteY3" fmla="*/ 30184 h 131710"/>
              <a:gd name="connsiteX4" fmla="*/ 117990 w 153661"/>
              <a:gd name="connsiteY4" fmla="*/ 25793 h 131710"/>
              <a:gd name="connsiteX5" fmla="*/ 105917 w 153661"/>
              <a:gd name="connsiteY5" fmla="*/ 13720 h 131710"/>
              <a:gd name="connsiteX6" fmla="*/ 89453 w 153661"/>
              <a:gd name="connsiteY6" fmla="*/ 9329 h 131710"/>
              <a:gd name="connsiteX7" fmla="*/ 9329 w 153661"/>
              <a:gd name="connsiteY7" fmla="*/ 9329 h 131710"/>
              <a:gd name="connsiteX8" fmla="*/ 9329 w 153661"/>
              <a:gd name="connsiteY8" fmla="*/ 77380 h 131710"/>
              <a:gd name="connsiteX9" fmla="*/ 77380 w 153661"/>
              <a:gd name="connsiteY9" fmla="*/ 77380 h 131710"/>
              <a:gd name="connsiteX10" fmla="*/ 77380 w 153661"/>
              <a:gd name="connsiteY10" fmla="*/ 122381 h 131710"/>
              <a:gd name="connsiteX11" fmla="*/ 152015 w 153661"/>
              <a:gd name="connsiteY11" fmla="*/ 122381 h 131710"/>
              <a:gd name="connsiteX12" fmla="*/ 139942 w 153661"/>
              <a:gd name="connsiteY12" fmla="*/ 88356 h 131710"/>
              <a:gd name="connsiteX13" fmla="*/ 127868 w 153661"/>
              <a:gd name="connsiteY13" fmla="*/ 54330 h 1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61" h="131710">
                <a:moveTo>
                  <a:pt x="127868" y="54330"/>
                </a:moveTo>
                <a:cubicBezTo>
                  <a:pt x="127868" y="53233"/>
                  <a:pt x="126771" y="51038"/>
                  <a:pt x="125673" y="47745"/>
                </a:cubicBezTo>
                <a:cubicBezTo>
                  <a:pt x="124576" y="45550"/>
                  <a:pt x="123478" y="42257"/>
                  <a:pt x="122381" y="38964"/>
                </a:cubicBezTo>
                <a:cubicBezTo>
                  <a:pt x="121283" y="35672"/>
                  <a:pt x="120185" y="33476"/>
                  <a:pt x="119088" y="30184"/>
                </a:cubicBezTo>
                <a:cubicBezTo>
                  <a:pt x="119088" y="29086"/>
                  <a:pt x="117990" y="26891"/>
                  <a:pt x="117990" y="25793"/>
                </a:cubicBezTo>
                <a:cubicBezTo>
                  <a:pt x="114697" y="20305"/>
                  <a:pt x="110307" y="15915"/>
                  <a:pt x="105917" y="13720"/>
                </a:cubicBezTo>
                <a:cubicBezTo>
                  <a:pt x="100429" y="10427"/>
                  <a:pt x="94941" y="9329"/>
                  <a:pt x="89453" y="9329"/>
                </a:cubicBezTo>
                <a:lnTo>
                  <a:pt x="9329" y="9329"/>
                </a:lnTo>
                <a:lnTo>
                  <a:pt x="9329" y="77380"/>
                </a:lnTo>
                <a:lnTo>
                  <a:pt x="77380" y="77380"/>
                </a:lnTo>
                <a:lnTo>
                  <a:pt x="77380" y="122381"/>
                </a:lnTo>
                <a:lnTo>
                  <a:pt x="152015" y="122381"/>
                </a:lnTo>
                <a:cubicBezTo>
                  <a:pt x="147625" y="111405"/>
                  <a:pt x="144332" y="99331"/>
                  <a:pt x="139942" y="88356"/>
                </a:cubicBezTo>
                <a:cubicBezTo>
                  <a:pt x="135552" y="77380"/>
                  <a:pt x="132259" y="65306"/>
                  <a:pt x="127868" y="54330"/>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BC0658E-37B0-4457-BA72-59DB0A24400E}"/>
              </a:ext>
            </a:extLst>
          </p:cNvPr>
          <p:cNvSpPr/>
          <p:nvPr/>
        </p:nvSpPr>
        <p:spPr>
          <a:xfrm>
            <a:off x="3927084" y="279513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0CF3D17-BE24-48FC-BC9B-4A15A524A388}"/>
              </a:ext>
            </a:extLst>
          </p:cNvPr>
          <p:cNvSpPr/>
          <p:nvPr/>
        </p:nvSpPr>
        <p:spPr>
          <a:xfrm>
            <a:off x="3681226" y="2772090"/>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chemeClr val="accent5"/>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10D586-BA7D-4780-8C9E-24F7B1966164}"/>
              </a:ext>
            </a:extLst>
          </p:cNvPr>
          <p:cNvSpPr/>
          <p:nvPr/>
        </p:nvSpPr>
        <p:spPr>
          <a:xfrm>
            <a:off x="3927084" y="286318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ED26D32-2153-43AC-B655-5D1666BCB801}"/>
              </a:ext>
            </a:extLst>
          </p:cNvPr>
          <p:cNvSpPr/>
          <p:nvPr/>
        </p:nvSpPr>
        <p:spPr>
          <a:xfrm>
            <a:off x="3927084" y="2930142"/>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66BD257-6204-49AF-89C8-8085E05D2C26}"/>
              </a:ext>
            </a:extLst>
          </p:cNvPr>
          <p:cNvSpPr/>
          <p:nvPr/>
        </p:nvSpPr>
        <p:spPr>
          <a:xfrm>
            <a:off x="3703177"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1998B00-E637-4CAD-945A-0C1F957C2B95}"/>
              </a:ext>
            </a:extLst>
          </p:cNvPr>
          <p:cNvSpPr/>
          <p:nvPr/>
        </p:nvSpPr>
        <p:spPr>
          <a:xfrm>
            <a:off x="3812936"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4762B1E7-48C2-4BFF-BED4-60D4682FCEF7}"/>
              </a:ext>
            </a:extLst>
          </p:cNvPr>
          <p:cNvGrpSpPr/>
          <p:nvPr/>
        </p:nvGrpSpPr>
        <p:grpSpPr>
          <a:xfrm>
            <a:off x="2596843" y="2802243"/>
            <a:ext cx="407761" cy="254371"/>
            <a:chOff x="2597788" y="2500734"/>
            <a:chExt cx="407761" cy="254371"/>
          </a:xfrm>
        </p:grpSpPr>
        <p:sp>
          <p:nvSpPr>
            <p:cNvPr id="157" name="Freeform: Shape 156">
              <a:extLst>
                <a:ext uri="{FF2B5EF4-FFF2-40B4-BE49-F238E27FC236}">
                  <a16:creationId xmlns:a16="http://schemas.microsoft.com/office/drawing/2014/main" id="{93A95F45-EB67-470C-9713-F34BD920E35F}"/>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6149942-61C0-49E9-8F21-4B27719C2D49}"/>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9C67AFC2-2E0D-4C88-8865-7415630EFD99}"/>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0341F0B-D0E9-437C-AD85-0D5B3B3416FA}"/>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E2C5B956-4EF6-4B88-9D6C-8226198C5A42}"/>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206419B7-AFAC-48E5-A77D-92BED4C84717}"/>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C9C8612-3A50-45CC-B31D-C3BD7898790A}"/>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654AA65-475D-4B44-A7DC-516A281B085D}"/>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4A18BD84-6868-479B-9E3A-CA9B15BEFF36}"/>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63A92DA5-8F0D-46BA-8E8B-A41EBEE53B20}"/>
              </a:ext>
            </a:extLst>
          </p:cNvPr>
          <p:cNvGrpSpPr/>
          <p:nvPr/>
        </p:nvGrpSpPr>
        <p:grpSpPr>
          <a:xfrm>
            <a:off x="7121730" y="2766832"/>
            <a:ext cx="375597" cy="429708"/>
            <a:chOff x="7122675" y="2465323"/>
            <a:chExt cx="375597" cy="429708"/>
          </a:xfrm>
        </p:grpSpPr>
        <p:sp>
          <p:nvSpPr>
            <p:cNvPr id="191" name="Freeform: Shape 190">
              <a:extLst>
                <a:ext uri="{FF2B5EF4-FFF2-40B4-BE49-F238E27FC236}">
                  <a16:creationId xmlns:a16="http://schemas.microsoft.com/office/drawing/2014/main" id="{5C187B06-CA81-4D39-962B-33186C8C52F5}"/>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D15A5C2-D868-4355-8122-F1309962CEA8}"/>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4A50141-A560-45A9-9072-61EDA461561A}"/>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3FC8299-072F-4B37-A76E-988A121D549F}"/>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7530C6-9FC6-47A4-8FFE-EDA9811ECE90}"/>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684C928-29DF-4525-97FD-473A54A192B2}"/>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B8C83BF-7BFA-48DE-8752-326504BA5A0A}"/>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C1FCFA64-10F9-4F1A-8858-9E6010F8CD48}"/>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EE44646-5AAA-4733-9191-48DF0FB957F0}"/>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87E66C6D-7B14-428E-AB46-DBE79CD72001}"/>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46293BED-7FC3-4938-8590-CC762E63D3B1}"/>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BD37363C-1746-4CBB-83B0-D3A6A4ED8737}"/>
              </a:ext>
            </a:extLst>
          </p:cNvPr>
          <p:cNvGrpSpPr/>
          <p:nvPr/>
        </p:nvGrpSpPr>
        <p:grpSpPr>
          <a:xfrm>
            <a:off x="4739601" y="2824098"/>
            <a:ext cx="337307" cy="210991"/>
            <a:chOff x="4703650" y="2434921"/>
            <a:chExt cx="490650" cy="306909"/>
          </a:xfrm>
        </p:grpSpPr>
        <p:grpSp>
          <p:nvGrpSpPr>
            <p:cNvPr id="203" name="Group 202">
              <a:extLst>
                <a:ext uri="{FF2B5EF4-FFF2-40B4-BE49-F238E27FC236}">
                  <a16:creationId xmlns:a16="http://schemas.microsoft.com/office/drawing/2014/main" id="{048CC457-7FCE-4F67-B2B1-28097B64A188}"/>
                </a:ext>
              </a:extLst>
            </p:cNvPr>
            <p:cNvGrpSpPr/>
            <p:nvPr/>
          </p:nvGrpSpPr>
          <p:grpSpPr>
            <a:xfrm>
              <a:off x="4703650" y="2527670"/>
              <a:ext cx="205270" cy="208148"/>
              <a:chOff x="5213219" y="2592018"/>
              <a:chExt cx="205270" cy="208148"/>
            </a:xfrm>
          </p:grpSpPr>
          <p:sp>
            <p:nvSpPr>
              <p:cNvPr id="205" name="Teardrop 204">
                <a:extLst>
                  <a:ext uri="{FF2B5EF4-FFF2-40B4-BE49-F238E27FC236}">
                    <a16:creationId xmlns:a16="http://schemas.microsoft.com/office/drawing/2014/main" id="{D03C2B7D-48BA-43A7-9876-B800890228DA}"/>
                  </a:ext>
                </a:extLst>
              </p:cNvPr>
              <p:cNvSpPr/>
              <p:nvPr/>
            </p:nvSpPr>
            <p:spPr bwMode="auto">
              <a:xfrm rot="5400000">
                <a:off x="5211780" y="2593457"/>
                <a:ext cx="208148" cy="205270"/>
              </a:xfrm>
              <a:prstGeom prst="teardrop">
                <a:avLst>
                  <a:gd name="adj" fmla="val 98634"/>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Freeform 1054">
                <a:extLst>
                  <a:ext uri="{FF2B5EF4-FFF2-40B4-BE49-F238E27FC236}">
                    <a16:creationId xmlns:a16="http://schemas.microsoft.com/office/drawing/2014/main" id="{5974D6B6-31BC-4C54-A5CB-2ED3FEFCF1C7}"/>
                  </a:ext>
                </a:extLst>
              </p:cNvPr>
              <p:cNvSpPr>
                <a:spLocks noEditPoints="1"/>
              </p:cNvSpPr>
              <p:nvPr/>
            </p:nvSpPr>
            <p:spPr bwMode="auto">
              <a:xfrm>
                <a:off x="5242775" y="2623277"/>
                <a:ext cx="141549" cy="141549"/>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A3FC5566-344A-4214-93EC-981B56EBA33E}"/>
                </a:ext>
              </a:extLst>
            </p:cNvPr>
            <p:cNvSpPr>
              <a:spLocks noChangeAspect="1"/>
            </p:cNvSpPr>
            <p:nvPr/>
          </p:nvSpPr>
          <p:spPr bwMode="auto">
            <a:xfrm>
              <a:off x="4858210" y="2434921"/>
              <a:ext cx="336090" cy="306909"/>
            </a:xfrm>
            <a:custGeom>
              <a:avLst/>
              <a:gdLst>
                <a:gd name="connsiteX0" fmla="*/ 121016 w 338011"/>
                <a:gd name="connsiteY0" fmla="*/ 0 h 297230"/>
                <a:gd name="connsiteX1" fmla="*/ 248501 w 338011"/>
                <a:gd name="connsiteY1" fmla="*/ 116427 h 297230"/>
                <a:gd name="connsiteX2" fmla="*/ 338011 w 338011"/>
                <a:gd name="connsiteY2" fmla="*/ 206828 h 297230"/>
                <a:gd name="connsiteX3" fmla="*/ 252569 w 338011"/>
                <a:gd name="connsiteY3" fmla="*/ 295860 h 297230"/>
                <a:gd name="connsiteX4" fmla="*/ 252569 w 338011"/>
                <a:gd name="connsiteY4" fmla="*/ 297230 h 297230"/>
                <a:gd name="connsiteX5" fmla="*/ 101245 w 338011"/>
                <a:gd name="connsiteY5" fmla="*/ 297230 h 297230"/>
                <a:gd name="connsiteX6" fmla="*/ 73884 w 338011"/>
                <a:gd name="connsiteY6" fmla="*/ 297230 h 297230"/>
                <a:gd name="connsiteX7" fmla="*/ 75466 w 338011"/>
                <a:gd name="connsiteY7" fmla="*/ 181409 h 297230"/>
                <a:gd name="connsiteX8" fmla="*/ 36427 w 338011"/>
                <a:gd name="connsiteY8" fmla="*/ 85839 h 297230"/>
                <a:gd name="connsiteX9" fmla="*/ 0 w 338011"/>
                <a:gd name="connsiteY9" fmla="*/ 60935 h 297230"/>
                <a:gd name="connsiteX10" fmla="*/ 12519 w 338011"/>
                <a:gd name="connsiteY10" fmla="*/ 61638 h 297230"/>
                <a:gd name="connsiteX11" fmla="*/ 121016 w 338011"/>
                <a:gd name="connsiteY11" fmla="*/ 0 h 297230"/>
                <a:gd name="connsiteX0" fmla="*/ 108497 w 325492"/>
                <a:gd name="connsiteY0" fmla="*/ 0 h 297230"/>
                <a:gd name="connsiteX1" fmla="*/ 235982 w 325492"/>
                <a:gd name="connsiteY1" fmla="*/ 116427 h 297230"/>
                <a:gd name="connsiteX2" fmla="*/ 325492 w 325492"/>
                <a:gd name="connsiteY2" fmla="*/ 206828 h 297230"/>
                <a:gd name="connsiteX3" fmla="*/ 240050 w 325492"/>
                <a:gd name="connsiteY3" fmla="*/ 295860 h 297230"/>
                <a:gd name="connsiteX4" fmla="*/ 240050 w 325492"/>
                <a:gd name="connsiteY4" fmla="*/ 297230 h 297230"/>
                <a:gd name="connsiteX5" fmla="*/ 88726 w 325492"/>
                <a:gd name="connsiteY5" fmla="*/ 297230 h 297230"/>
                <a:gd name="connsiteX6" fmla="*/ 61365 w 325492"/>
                <a:gd name="connsiteY6" fmla="*/ 297230 h 297230"/>
                <a:gd name="connsiteX7" fmla="*/ 62947 w 325492"/>
                <a:gd name="connsiteY7" fmla="*/ 181409 h 297230"/>
                <a:gd name="connsiteX8" fmla="*/ 23908 w 325492"/>
                <a:gd name="connsiteY8" fmla="*/ 85839 h 297230"/>
                <a:gd name="connsiteX9" fmla="*/ 0 w 325492"/>
                <a:gd name="connsiteY9" fmla="*/ 61638 h 297230"/>
                <a:gd name="connsiteX10" fmla="*/ 108497 w 325492"/>
                <a:gd name="connsiteY10" fmla="*/ 0 h 29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92" h="297230">
                  <a:moveTo>
                    <a:pt x="108497" y="0"/>
                  </a:moveTo>
                  <a:cubicBezTo>
                    <a:pt x="174952" y="0"/>
                    <a:pt x="229201" y="50680"/>
                    <a:pt x="235982" y="116427"/>
                  </a:cubicBezTo>
                  <a:cubicBezTo>
                    <a:pt x="286162" y="116427"/>
                    <a:pt x="325492" y="156149"/>
                    <a:pt x="325492" y="206828"/>
                  </a:cubicBezTo>
                  <a:cubicBezTo>
                    <a:pt x="325492" y="254769"/>
                    <a:pt x="287518" y="294491"/>
                    <a:pt x="240050" y="295860"/>
                  </a:cubicBezTo>
                  <a:lnTo>
                    <a:pt x="240050" y="297230"/>
                  </a:lnTo>
                  <a:lnTo>
                    <a:pt x="88726" y="297230"/>
                  </a:lnTo>
                  <a:lnTo>
                    <a:pt x="61365" y="297230"/>
                  </a:lnTo>
                  <a:cubicBezTo>
                    <a:pt x="61892" y="258623"/>
                    <a:pt x="62420" y="220016"/>
                    <a:pt x="62947" y="181409"/>
                  </a:cubicBezTo>
                  <a:cubicBezTo>
                    <a:pt x="62947" y="144087"/>
                    <a:pt x="48029" y="110298"/>
                    <a:pt x="23908" y="85839"/>
                  </a:cubicBezTo>
                  <a:lnTo>
                    <a:pt x="0" y="61638"/>
                  </a:lnTo>
                  <a:cubicBezTo>
                    <a:pt x="23056" y="24655"/>
                    <a:pt x="62386" y="0"/>
                    <a:pt x="108497" y="0"/>
                  </a:cubicBezTo>
                  <a:close/>
                </a:path>
              </a:pathLst>
            </a:custGeom>
            <a:solidFill>
              <a:schemeClr val="accent3"/>
            </a:solidFill>
            <a:ln w="22225" cap="sq">
              <a:noFill/>
              <a:prstDash val="solid"/>
              <a:miter lim="800000"/>
              <a:headEnd/>
              <a:tailEnd/>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07" name="Straight Arrow Connector 206">
            <a:extLst>
              <a:ext uri="{FF2B5EF4-FFF2-40B4-BE49-F238E27FC236}">
                <a16:creationId xmlns:a16="http://schemas.microsoft.com/office/drawing/2014/main" id="{B5A1B99E-5A60-4AFC-82B8-504FB7702C8C}"/>
              </a:ext>
            </a:extLst>
          </p:cNvPr>
          <p:cNvCxnSpPr/>
          <p:nvPr/>
        </p:nvCxnSpPr>
        <p:spPr>
          <a:xfrm>
            <a:off x="1332012" y="5469687"/>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08" name="Freeform: Shape 207">
            <a:extLst>
              <a:ext uri="{FF2B5EF4-FFF2-40B4-BE49-F238E27FC236}">
                <a16:creationId xmlns:a16="http://schemas.microsoft.com/office/drawing/2014/main" id="{E328F952-0C2E-4E22-842A-91B5F7BE48E0}"/>
              </a:ext>
            </a:extLst>
          </p:cNvPr>
          <p:cNvSpPr/>
          <p:nvPr/>
        </p:nvSpPr>
        <p:spPr bwMode="auto">
          <a:xfrm flipH="1">
            <a:off x="1683401" y="5283095"/>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Tools</a:t>
            </a:r>
          </a:p>
        </p:txBody>
      </p:sp>
      <p:sp>
        <p:nvSpPr>
          <p:cNvPr id="209" name="Freeform: Shape 208">
            <a:extLst>
              <a:ext uri="{FF2B5EF4-FFF2-40B4-BE49-F238E27FC236}">
                <a16:creationId xmlns:a16="http://schemas.microsoft.com/office/drawing/2014/main" id="{75BD0916-CD44-4EF9-917C-E35FFE2923AD}"/>
              </a:ext>
            </a:extLst>
          </p:cNvPr>
          <p:cNvSpPr/>
          <p:nvPr/>
        </p:nvSpPr>
        <p:spPr bwMode="auto">
          <a:xfrm flipH="1">
            <a:off x="6120293" y="5773610"/>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B4A3A4-2D13-404B-82FE-98827958D597}"/>
              </a:ext>
            </a:extLst>
          </p:cNvPr>
          <p:cNvSpPr>
            <a:spLocks noGrp="1"/>
          </p:cNvSpPr>
          <p:nvPr>
            <p:ph type="title"/>
          </p:nvPr>
        </p:nvSpPr>
        <p:spPr/>
        <p:txBody>
          <a:bodyPr>
            <a:normAutofit/>
          </a:bodyPr>
          <a:lstStyle/>
          <a:p>
            <a:r>
              <a:rPr lang="en-US" dirty="0"/>
              <a:t>End-to-end edge platform</a:t>
            </a:r>
          </a:p>
        </p:txBody>
      </p:sp>
    </p:spTree>
    <p:extLst>
      <p:ext uri="{BB962C8B-B14F-4D97-AF65-F5344CB8AC3E}">
        <p14:creationId xmlns:p14="http://schemas.microsoft.com/office/powerpoint/2010/main" val="426019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364425" y="2885892"/>
            <a:ext cx="3773867" cy="543108"/>
          </a:xfrm>
        </p:spPr>
        <p:txBody>
          <a:bodyPr/>
          <a:lstStyle/>
          <a:p>
            <a:r>
              <a:rPr lang="en-US" dirty="0"/>
              <a:t>Internet of Things</a:t>
            </a:r>
          </a:p>
        </p:txBody>
      </p:sp>
      <p:pic>
        <p:nvPicPr>
          <p:cNvPr id="3" name="Picture 2">
            <a:extLst>
              <a:ext uri="{FF2B5EF4-FFF2-40B4-BE49-F238E27FC236}">
                <a16:creationId xmlns:a16="http://schemas.microsoft.com/office/drawing/2014/main" id="{2B4E871A-E102-4865-BD60-8D56183898A1}"/>
              </a:ext>
            </a:extLst>
          </p:cNvPr>
          <p:cNvPicPr>
            <a:picLocks noChangeAspect="1"/>
          </p:cNvPicPr>
          <p:nvPr/>
        </p:nvPicPr>
        <p:blipFill>
          <a:blip r:embed="rId2"/>
          <a:stretch>
            <a:fillRect/>
          </a:stretch>
        </p:blipFill>
        <p:spPr>
          <a:xfrm>
            <a:off x="4362130" y="142875"/>
            <a:ext cx="7695622" cy="6572250"/>
          </a:xfrm>
          <a:prstGeom prst="rect">
            <a:avLst/>
          </a:prstGeom>
          <a:effectLst>
            <a:softEdge rad="635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0D2F7-BE47-4780-94CA-C0BB031E1EA0}"/>
              </a:ext>
            </a:extLst>
          </p:cNvPr>
          <p:cNvSpPr>
            <a:spLocks noGrp="1"/>
          </p:cNvSpPr>
          <p:nvPr>
            <p:ph type="title"/>
          </p:nvPr>
        </p:nvSpPr>
        <p:spPr>
          <a:xfrm>
            <a:off x="838200" y="365125"/>
            <a:ext cx="10764520" cy="1325563"/>
          </a:xfrm>
        </p:spPr>
        <p:txBody>
          <a:bodyPr/>
          <a:lstStyle/>
          <a:p>
            <a:r>
              <a:rPr lang="en-US" dirty="0"/>
              <a:t>Well-composed entry points for IoT solutions</a:t>
            </a:r>
          </a:p>
        </p:txBody>
      </p:sp>
      <p:pic>
        <p:nvPicPr>
          <p:cNvPr id="4" name="Picture 3">
            <a:extLst>
              <a:ext uri="{FF2B5EF4-FFF2-40B4-BE49-F238E27FC236}">
                <a16:creationId xmlns:a16="http://schemas.microsoft.com/office/drawing/2014/main" id="{10693245-AE5B-480C-B018-E8800A535BE3}"/>
              </a:ext>
            </a:extLst>
          </p:cNvPr>
          <p:cNvPicPr>
            <a:picLocks noChangeAspect="1"/>
          </p:cNvPicPr>
          <p:nvPr/>
        </p:nvPicPr>
        <p:blipFill>
          <a:blip r:embed="rId2"/>
          <a:stretch>
            <a:fillRect/>
          </a:stretch>
        </p:blipFill>
        <p:spPr>
          <a:xfrm>
            <a:off x="878840" y="1791800"/>
            <a:ext cx="10434320" cy="4744114"/>
          </a:xfrm>
          <a:prstGeom prst="rect">
            <a:avLst/>
          </a:prstGeom>
          <a:effectLst>
            <a:softEdge rad="127000"/>
          </a:effectLst>
        </p:spPr>
      </p:pic>
    </p:spTree>
    <p:extLst>
      <p:ext uri="{BB962C8B-B14F-4D97-AF65-F5344CB8AC3E}">
        <p14:creationId xmlns:p14="http://schemas.microsoft.com/office/powerpoint/2010/main" val="1752132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651795" y="3527386"/>
            <a:ext cx="4327360" cy="653064"/>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651795" y="4921466"/>
            <a:ext cx="3984475" cy="653064"/>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69332"/>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651795" y="2131002"/>
            <a:ext cx="4225294" cy="653064"/>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a:t>Azure Stack</a:t>
            </a: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Integrated System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867189"/>
            <a:ext cx="4100834"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Complete autonomous cloud</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Cloud application model</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Azure Services &amp; Marketplace</a:t>
            </a:r>
          </a:p>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Azure web services, containers, Azure Functions, &amp; Azure Marketplace</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4836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5306644" y="1869989"/>
            <a:ext cx="4948416" cy="4481384"/>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5" name="Rectangle 4">
            <a:extLst>
              <a:ext uri="{FF2B5EF4-FFF2-40B4-BE49-F238E27FC236}">
                <a16:creationId xmlns:a16="http://schemas.microsoft.com/office/drawing/2014/main" id="{7BFB566C-6067-40C8-B96F-EC670721B1A3}"/>
              </a:ext>
            </a:extLst>
          </p:cNvPr>
          <p:cNvSpPr/>
          <p:nvPr/>
        </p:nvSpPr>
        <p:spPr bwMode="auto">
          <a:xfrm>
            <a:off x="8484412" y="2327116"/>
            <a:ext cx="2812641" cy="33969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Rectangle 191">
            <a:extLst>
              <a:ext uri="{FF2B5EF4-FFF2-40B4-BE49-F238E27FC236}">
                <a16:creationId xmlns:a16="http://schemas.microsoft.com/office/drawing/2014/main" id="{07E25201-8E7D-4660-B510-79A8B70DA864}"/>
              </a:ext>
            </a:extLst>
          </p:cNvPr>
          <p:cNvSpPr/>
          <p:nvPr/>
        </p:nvSpPr>
        <p:spPr bwMode="auto">
          <a:xfrm>
            <a:off x="588263" y="1574895"/>
            <a:ext cx="3685918" cy="391538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Azure Stack is an extension </a:t>
            </a:r>
            <a:b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of the Azure </a:t>
            </a:r>
            <a:r>
              <a:rPr kumimoji="0" lang="en-US" sz="2000" b="0" i="0" u="none" strike="noStrike" kern="1200" cap="none" spc="0" normalizeH="0" baseline="0" noProof="0">
                <a:ln>
                  <a:noFill/>
                </a:ln>
                <a:gradFill>
                  <a:gsLst>
                    <a:gs pos="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platform</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It brings the agility and innovation of cloud computing to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on-premises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environments</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Organizations can build modern applications across hybrid cloud environments with the right</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flexibility</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and</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control</a:t>
            </a: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4518732" y="2115352"/>
            <a:ext cx="3070044" cy="16841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B0F0"/>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4971786" y="4283682"/>
            <a:ext cx="2248428" cy="1705213"/>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lumMod val="20000"/>
                <a:lumOff val="80000"/>
              </a:schemeClr>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8484412" y="41969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Services and Marketplace</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Compute | Networking | Storage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App Service | Functions | More…</a:t>
            </a: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027"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8484412" y="498016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infrastructure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8484412" y="2630523"/>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Tools and experiences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8484412" y="3413736"/>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application model</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8484412" y="2327116"/>
            <a:ext cx="2812641" cy="25447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Consistent…</a:t>
            </a:r>
          </a:p>
        </p:txBody>
      </p:sp>
      <p:sp>
        <p:nvSpPr>
          <p:cNvPr id="3" name="Title 2">
            <a:extLst>
              <a:ext uri="{FF2B5EF4-FFF2-40B4-BE49-F238E27FC236}">
                <a16:creationId xmlns:a16="http://schemas.microsoft.com/office/drawing/2014/main" id="{2EC7EA29-1663-49EE-BAAB-FCFC732A03FA}"/>
              </a:ext>
            </a:extLst>
          </p:cNvPr>
          <p:cNvSpPr>
            <a:spLocks noGrp="1"/>
          </p:cNvSpPr>
          <p:nvPr>
            <p:ph type="title"/>
          </p:nvPr>
        </p:nvSpPr>
        <p:spPr>
          <a:xfrm>
            <a:off x="588263" y="457200"/>
            <a:ext cx="11018520" cy="553998"/>
          </a:xfrm>
        </p:spPr>
        <p:txBody>
          <a:bodyPr>
            <a:normAutofit fontScale="90000"/>
          </a:bodyPr>
          <a:lstStyle/>
          <a:p>
            <a:r>
              <a:rPr lang="en-US" dirty="0"/>
              <a:t>Azure Stack</a:t>
            </a:r>
          </a:p>
        </p:txBody>
      </p:sp>
      <p:sp>
        <p:nvSpPr>
          <p:cNvPr id="64" name="Rectangle 63">
            <a:extLst>
              <a:ext uri="{FF2B5EF4-FFF2-40B4-BE49-F238E27FC236}">
                <a16:creationId xmlns:a16="http://schemas.microsoft.com/office/drawing/2014/main" id="{EE6CB83E-0701-4E1D-BA32-4F573CED8E78}"/>
              </a:ext>
            </a:extLst>
          </p:cNvPr>
          <p:cNvSpPr/>
          <p:nvPr/>
        </p:nvSpPr>
        <p:spPr>
          <a:xfrm>
            <a:off x="12478965" y="3000889"/>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Easily transfer your skills and processes between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Azure clouds while using the tools you want</a:t>
            </a:r>
          </a:p>
        </p:txBody>
      </p:sp>
      <p:sp>
        <p:nvSpPr>
          <p:cNvPr id="65" name="Rectangle 64">
            <a:extLst>
              <a:ext uri="{FF2B5EF4-FFF2-40B4-BE49-F238E27FC236}">
                <a16:creationId xmlns:a16="http://schemas.microsoft.com/office/drawing/2014/main" id="{83AF9ED9-FDB7-4C2F-A8A1-647216989D12}"/>
              </a:ext>
            </a:extLst>
          </p:cNvPr>
          <p:cNvSpPr/>
          <p:nvPr/>
        </p:nvSpPr>
        <p:spPr>
          <a:xfrm>
            <a:off x="12485125" y="3890194"/>
            <a:ext cx="5279068" cy="276999"/>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Manage your cloud resources the same way everywhere</a:t>
            </a:r>
          </a:p>
        </p:txBody>
      </p:sp>
      <p:sp>
        <p:nvSpPr>
          <p:cNvPr id="66" name="Rectangle 65">
            <a:extLst>
              <a:ext uri="{FF2B5EF4-FFF2-40B4-BE49-F238E27FC236}">
                <a16:creationId xmlns:a16="http://schemas.microsoft.com/office/drawing/2014/main" id="{2B393E80-7EC1-4F37-AA61-CFF337E5A02B}"/>
              </a:ext>
            </a:extLst>
          </p:cNvPr>
          <p:cNvSpPr/>
          <p:nvPr/>
        </p:nvSpPr>
        <p:spPr>
          <a:xfrm>
            <a:off x="12478965" y="4553743"/>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Get what you need when you need it with true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cloud services on-premises</a:t>
            </a:r>
          </a:p>
        </p:txBody>
      </p:sp>
      <p:sp>
        <p:nvSpPr>
          <p:cNvPr id="67" name="Rectangle 66">
            <a:extLst>
              <a:ext uri="{FF2B5EF4-FFF2-40B4-BE49-F238E27FC236}">
                <a16:creationId xmlns:a16="http://schemas.microsoft.com/office/drawing/2014/main" id="{96391580-5184-4601-AC12-542854FDE5FF}"/>
              </a:ext>
            </a:extLst>
          </p:cNvPr>
          <p:cNvSpPr/>
          <p:nvPr/>
        </p:nvSpPr>
        <p:spPr>
          <a:xfrm>
            <a:off x="12478965" y="5303442"/>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Go faster, safely with a cloud inspired infrastructure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via integrated systems</a:t>
            </a:r>
          </a:p>
        </p:txBody>
      </p:sp>
      <p:cxnSp>
        <p:nvCxnSpPr>
          <p:cNvPr id="68" name="Straight Connector 67">
            <a:extLst>
              <a:ext uri="{FF2B5EF4-FFF2-40B4-BE49-F238E27FC236}">
                <a16:creationId xmlns:a16="http://schemas.microsoft.com/office/drawing/2014/main" id="{3342E957-D382-4BBC-ABB7-8DEB4CD78951}"/>
              </a:ext>
            </a:extLst>
          </p:cNvPr>
          <p:cNvCxnSpPr>
            <a:cxnSpLocks/>
          </p:cNvCxnSpPr>
          <p:nvPr/>
        </p:nvCxnSpPr>
        <p:spPr>
          <a:xfrm>
            <a:off x="12559691" y="3462554"/>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6B380-101B-4B7B-8E0D-B6AB685AE98F}"/>
              </a:ext>
            </a:extLst>
          </p:cNvPr>
          <p:cNvCxnSpPr>
            <a:cxnSpLocks/>
          </p:cNvCxnSpPr>
          <p:nvPr/>
        </p:nvCxnSpPr>
        <p:spPr>
          <a:xfrm>
            <a:off x="12559691" y="4167193"/>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01952-59FD-4CAE-AA60-92441FDC463D}"/>
              </a:ext>
            </a:extLst>
          </p:cNvPr>
          <p:cNvCxnSpPr>
            <a:cxnSpLocks/>
          </p:cNvCxnSpPr>
          <p:nvPr/>
        </p:nvCxnSpPr>
        <p:spPr>
          <a:xfrm>
            <a:off x="12559691" y="50312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90FCBE-5E23-4E9F-9407-5807E714F738}"/>
              </a:ext>
            </a:extLst>
          </p:cNvPr>
          <p:cNvCxnSpPr>
            <a:cxnSpLocks/>
          </p:cNvCxnSpPr>
          <p:nvPr/>
        </p:nvCxnSpPr>
        <p:spPr>
          <a:xfrm>
            <a:off x="12559691" y="58090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3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8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500"/>
                                        <p:tgtEl>
                                          <p:spTgt spid="28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3" grpId="0" animBg="1"/>
      <p:bldP spid="284" grpId="0" animBg="1"/>
      <p:bldP spid="285" grpId="0" animBg="1"/>
      <p:bldP spid="286" grpId="0" animBg="1"/>
      <p:bldP spid="2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E9FDA-AC44-405A-934D-4C0E6309893C}"/>
              </a:ext>
            </a:extLst>
          </p:cNvPr>
          <p:cNvSpPr txBox="1"/>
          <p:nvPr/>
        </p:nvSpPr>
        <p:spPr>
          <a:xfrm>
            <a:off x="1152751" y="3062696"/>
            <a:ext cx="387926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Event Hubs on Azure Stack​</a:t>
            </a:r>
          </a:p>
        </p:txBody>
      </p:sp>
      <p:sp>
        <p:nvSpPr>
          <p:cNvPr id="4" name="TextBox 3">
            <a:extLst>
              <a:ext uri="{FF2B5EF4-FFF2-40B4-BE49-F238E27FC236}">
                <a16:creationId xmlns:a16="http://schemas.microsoft.com/office/drawing/2014/main" id="{92D9ECDA-E736-4F03-96C8-9A83A98FC832}"/>
              </a:ext>
            </a:extLst>
          </p:cNvPr>
          <p:cNvSpPr txBox="1"/>
          <p:nvPr/>
        </p:nvSpPr>
        <p:spPr>
          <a:xfrm>
            <a:off x="6687506" y="3062696"/>
            <a:ext cx="340798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IoT Hub on Azure Stack​</a:t>
            </a:r>
          </a:p>
        </p:txBody>
      </p:sp>
      <p:sp>
        <p:nvSpPr>
          <p:cNvPr id="5" name="Rectangle 4">
            <a:extLst>
              <a:ext uri="{FF2B5EF4-FFF2-40B4-BE49-F238E27FC236}">
                <a16:creationId xmlns:a16="http://schemas.microsoft.com/office/drawing/2014/main" id="{F25C97E9-DD3E-4C84-BE41-D0B2454E7057}"/>
              </a:ext>
            </a:extLst>
          </p:cNvPr>
          <p:cNvSpPr/>
          <p:nvPr/>
        </p:nvSpPr>
        <p:spPr>
          <a:xfrm>
            <a:off x="1152750" y="3671777"/>
            <a:ext cx="5283202" cy="1661993"/>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Build stream processing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Deploy event-driven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Easily tier data across clouds​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Have one operating model on Azure Stack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and on Azure​</a:t>
            </a:r>
          </a:p>
        </p:txBody>
      </p:sp>
      <p:sp>
        <p:nvSpPr>
          <p:cNvPr id="6" name="Rectangle 5">
            <a:extLst>
              <a:ext uri="{FF2B5EF4-FFF2-40B4-BE49-F238E27FC236}">
                <a16:creationId xmlns:a16="http://schemas.microsoft.com/office/drawing/2014/main" id="{5172EC95-B603-474F-A575-26C1E9EA5A97}"/>
              </a:ext>
            </a:extLst>
          </p:cNvPr>
          <p:cNvSpPr/>
          <p:nvPr/>
        </p:nvSpPr>
        <p:spPr>
          <a:xfrm>
            <a:off x="6687506" y="3671777"/>
            <a:ext cx="4975857" cy="2259080"/>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Establish bi-directional communication with your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IoT devices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Enhance security with per device authentication</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Provision devices at scale w/IoT Hub Device Provisioning Service</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Manage devices at scale with device management</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Multi-language and open source SDKs</a:t>
            </a:r>
          </a:p>
        </p:txBody>
      </p:sp>
      <p:pic>
        <p:nvPicPr>
          <p:cNvPr id="7" name="Picture 6" descr="A picture containing object&#10;&#10;Description generated with high confidence">
            <a:extLst>
              <a:ext uri="{FF2B5EF4-FFF2-40B4-BE49-F238E27FC236}">
                <a16:creationId xmlns:a16="http://schemas.microsoft.com/office/drawing/2014/main" id="{4ADDD0EB-7510-4231-80A5-D0EC5E2A43E0}"/>
              </a:ext>
            </a:extLst>
          </p:cNvPr>
          <p:cNvPicPr>
            <a:picLocks noChangeAspect="1"/>
          </p:cNvPicPr>
          <p:nvPr/>
        </p:nvPicPr>
        <p:blipFill>
          <a:blip r:embed="rId2"/>
          <a:stretch>
            <a:fillRect/>
          </a:stretch>
        </p:blipFill>
        <p:spPr>
          <a:xfrm>
            <a:off x="7758859" y="1250952"/>
            <a:ext cx="1265279" cy="1265279"/>
          </a:xfrm>
          <a:prstGeom prst="rect">
            <a:avLst/>
          </a:prstGeom>
        </p:spPr>
      </p:pic>
      <p:pic>
        <p:nvPicPr>
          <p:cNvPr id="11" name="Picture 10">
            <a:extLst>
              <a:ext uri="{FF2B5EF4-FFF2-40B4-BE49-F238E27FC236}">
                <a16:creationId xmlns:a16="http://schemas.microsoft.com/office/drawing/2014/main" id="{6B28FA5A-21A8-409A-92CE-A5C04434E981}"/>
              </a:ext>
            </a:extLst>
          </p:cNvPr>
          <p:cNvPicPr>
            <a:picLocks noChangeAspect="1"/>
          </p:cNvPicPr>
          <p:nvPr/>
        </p:nvPicPr>
        <p:blipFill>
          <a:blip r:embed="rId3"/>
          <a:stretch>
            <a:fillRect/>
          </a:stretch>
        </p:blipFill>
        <p:spPr>
          <a:xfrm>
            <a:off x="2475181" y="1250952"/>
            <a:ext cx="1234407" cy="1265279"/>
          </a:xfrm>
          <a:prstGeom prst="rect">
            <a:avLst/>
          </a:prstGeom>
        </p:spPr>
      </p:pic>
    </p:spTree>
    <p:extLst>
      <p:ext uri="{BB962C8B-B14F-4D97-AF65-F5344CB8AC3E}">
        <p14:creationId xmlns:p14="http://schemas.microsoft.com/office/powerpoint/2010/main" val="6379003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F4B88-B0E8-4A8E-9937-D99B18FFC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92000" cy="6858000"/>
          </a:xfrm>
          <a:prstGeom prst="rect">
            <a:avLst/>
          </a:prstGeom>
        </p:spPr>
      </p:pic>
      <p:sp>
        <p:nvSpPr>
          <p:cNvPr id="27" name="Arc 26">
            <a:extLst>
              <a:ext uri="{FF2B5EF4-FFF2-40B4-BE49-F238E27FC236}">
                <a16:creationId xmlns:a16="http://schemas.microsoft.com/office/drawing/2014/main" id="{49CA483F-D2E8-4689-9851-AF00947B6771}"/>
              </a:ext>
            </a:extLst>
          </p:cNvPr>
          <p:cNvSpPr/>
          <p:nvPr/>
        </p:nvSpPr>
        <p:spPr>
          <a:xfrm rot="19427068">
            <a:off x="4408976" y="2527629"/>
            <a:ext cx="3280845" cy="3280845"/>
          </a:xfrm>
          <a:prstGeom prst="arc">
            <a:avLst>
              <a:gd name="adj1" fmla="val 210584"/>
              <a:gd name="adj2" fmla="val 4416916"/>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Arc 27">
            <a:extLst>
              <a:ext uri="{FF2B5EF4-FFF2-40B4-BE49-F238E27FC236}">
                <a16:creationId xmlns:a16="http://schemas.microsoft.com/office/drawing/2014/main" id="{50973E1C-2DE1-40D8-9260-10B17230B519}"/>
              </a:ext>
            </a:extLst>
          </p:cNvPr>
          <p:cNvSpPr/>
          <p:nvPr/>
        </p:nvSpPr>
        <p:spPr>
          <a:xfrm rot="19427068">
            <a:off x="4408975" y="2527627"/>
            <a:ext cx="3280845" cy="3280845"/>
          </a:xfrm>
          <a:prstGeom prst="arc">
            <a:avLst>
              <a:gd name="adj1" fmla="val 7228829"/>
              <a:gd name="adj2" fmla="val 12000118"/>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C26B570C-5F0D-45CF-A571-CF4833FB404B}"/>
              </a:ext>
            </a:extLst>
          </p:cNvPr>
          <p:cNvPicPr>
            <a:picLocks noChangeAspect="1"/>
          </p:cNvPicPr>
          <p:nvPr/>
        </p:nvPicPr>
        <p:blipFill>
          <a:blip r:embed="rId4"/>
          <a:stretch>
            <a:fillRect/>
          </a:stretch>
        </p:blipFill>
        <p:spPr>
          <a:xfrm>
            <a:off x="4021875" y="3577416"/>
            <a:ext cx="946226" cy="946226"/>
          </a:xfrm>
          <a:prstGeom prst="rect">
            <a:avLst/>
          </a:prstGeom>
        </p:spPr>
      </p:pic>
      <p:pic>
        <p:nvPicPr>
          <p:cNvPr id="23" name="Picture 22">
            <a:extLst>
              <a:ext uri="{FF2B5EF4-FFF2-40B4-BE49-F238E27FC236}">
                <a16:creationId xmlns:a16="http://schemas.microsoft.com/office/drawing/2014/main" id="{AB081D64-FF60-4C5C-BF42-8E6ECF760C2A}"/>
              </a:ext>
            </a:extLst>
          </p:cNvPr>
          <p:cNvPicPr>
            <a:picLocks noChangeAspect="1"/>
          </p:cNvPicPr>
          <p:nvPr/>
        </p:nvPicPr>
        <p:blipFill>
          <a:blip r:embed="rId5"/>
          <a:stretch>
            <a:fillRect/>
          </a:stretch>
        </p:blipFill>
        <p:spPr>
          <a:xfrm>
            <a:off x="6442176" y="5123254"/>
            <a:ext cx="1057781" cy="1246671"/>
          </a:xfrm>
          <a:prstGeom prst="rect">
            <a:avLst/>
          </a:prstGeom>
        </p:spPr>
      </p:pic>
      <p:sp>
        <p:nvSpPr>
          <p:cNvPr id="30" name="Rectangle: Single Corner Snipped 24">
            <a:extLst>
              <a:ext uri="{FF2B5EF4-FFF2-40B4-BE49-F238E27FC236}">
                <a16:creationId xmlns:a16="http://schemas.microsoft.com/office/drawing/2014/main" id="{72833F9B-5EC7-4D3F-9D3E-DE76DDCC8132}"/>
              </a:ext>
            </a:extLst>
          </p:cNvPr>
          <p:cNvSpPr/>
          <p:nvPr/>
        </p:nvSpPr>
        <p:spPr>
          <a:xfrm>
            <a:off x="396776" y="3476592"/>
            <a:ext cx="3562293" cy="1563949"/>
          </a:xfrm>
          <a:prstGeom prst="rect">
            <a:avLst/>
          </a:prstGeom>
        </p:spPr>
        <p:txBody>
          <a:bodyPr wrap="square">
            <a:spAutoFit/>
          </a:bodyPr>
          <a:lstStyle/>
          <a:p>
            <a:pPr marL="0" marR="0" lvl="0" indent="0" algn="r"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Sphere certified MCUs,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from silicon partners, with built-in Microsoft security technology provide connectivity and a dependable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hardware root of trust</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r"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69D0B51-D3F5-4F09-8EC2-45555A76A4FC}"/>
              </a:ext>
            </a:extLst>
          </p:cNvPr>
          <p:cNvGrpSpPr/>
          <p:nvPr/>
        </p:nvGrpSpPr>
        <p:grpSpPr>
          <a:xfrm>
            <a:off x="4408976" y="2335838"/>
            <a:ext cx="6686116" cy="3472635"/>
            <a:chOff x="4497384" y="2382179"/>
            <a:chExt cx="6820187" cy="3542269"/>
          </a:xfrm>
        </p:grpSpPr>
        <p:sp>
          <p:nvSpPr>
            <p:cNvPr id="26" name="Arc 25">
              <a:extLst>
                <a:ext uri="{FF2B5EF4-FFF2-40B4-BE49-F238E27FC236}">
                  <a16:creationId xmlns:a16="http://schemas.microsoft.com/office/drawing/2014/main" id="{E70C3882-2B7B-4842-A659-EF9852AECC7C}"/>
                </a:ext>
              </a:extLst>
            </p:cNvPr>
            <p:cNvSpPr/>
            <p:nvPr/>
          </p:nvSpPr>
          <p:spPr>
            <a:xfrm rot="19427068">
              <a:off x="4497384" y="2577815"/>
              <a:ext cx="3346633" cy="3346633"/>
            </a:xfrm>
            <a:prstGeom prst="arc">
              <a:avLst>
                <a:gd name="adj1" fmla="val 14520651"/>
                <a:gd name="adj2" fmla="val 19076422"/>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7E541002-BC78-46F5-B960-AD95A7211895}"/>
                </a:ext>
              </a:extLst>
            </p:cNvPr>
            <p:cNvPicPr>
              <a:picLocks noChangeAspect="1"/>
            </p:cNvPicPr>
            <p:nvPr/>
          </p:nvPicPr>
          <p:blipFill>
            <a:blip r:embed="rId6"/>
            <a:stretch>
              <a:fillRect/>
            </a:stretch>
          </p:blipFill>
          <p:spPr>
            <a:xfrm>
              <a:off x="6515110" y="2387439"/>
              <a:ext cx="1069848" cy="1069848"/>
            </a:xfrm>
            <a:prstGeom prst="rect">
              <a:avLst/>
            </a:prstGeom>
          </p:spPr>
        </p:pic>
        <p:sp>
          <p:nvSpPr>
            <p:cNvPr id="32" name="Rectangle 31">
              <a:extLst>
                <a:ext uri="{FF2B5EF4-FFF2-40B4-BE49-F238E27FC236}">
                  <a16:creationId xmlns:a16="http://schemas.microsoft.com/office/drawing/2014/main" id="{16543892-1E7E-4C0B-9DC9-11364551223E}"/>
                </a:ext>
              </a:extLst>
            </p:cNvPr>
            <p:cNvSpPr/>
            <p:nvPr/>
          </p:nvSpPr>
          <p:spPr>
            <a:xfrm>
              <a:off x="7783021" y="2382179"/>
              <a:ext cx="3534550" cy="1031051"/>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secured by Microsoft for the devices 10-year lifetime to create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 trustworthy platform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new IoT experiences</a:t>
              </a:r>
            </a:p>
          </p:txBody>
        </p:sp>
      </p:grpSp>
      <p:sp>
        <p:nvSpPr>
          <p:cNvPr id="34" name="Rectangle 33">
            <a:extLst>
              <a:ext uri="{FF2B5EF4-FFF2-40B4-BE49-F238E27FC236}">
                <a16:creationId xmlns:a16="http://schemas.microsoft.com/office/drawing/2014/main" id="{7ED78233-4ED9-4114-9700-7B2C332D3035}"/>
              </a:ext>
            </a:extLst>
          </p:cNvPr>
          <p:cNvSpPr/>
          <p:nvPr/>
        </p:nvSpPr>
        <p:spPr>
          <a:xfrm>
            <a:off x="7634466" y="5123254"/>
            <a:ext cx="4151314" cy="1518689"/>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 it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brokers trust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device-to-device and device-to-cloud communication,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 and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renews device security</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2" name="Title 1">
            <a:extLst>
              <a:ext uri="{FF2B5EF4-FFF2-40B4-BE49-F238E27FC236}">
                <a16:creationId xmlns:a16="http://schemas.microsoft.com/office/drawing/2014/main" id="{FD04E9EA-EB1A-4E99-9000-FC1E58C79D37}"/>
              </a:ext>
            </a:extLst>
          </p:cNvPr>
          <p:cNvSpPr>
            <a:spLocks noGrp="1"/>
          </p:cNvSpPr>
          <p:nvPr>
            <p:ph type="title"/>
          </p:nvPr>
        </p:nvSpPr>
        <p:spPr>
          <a:xfrm>
            <a:off x="838200" y="365125"/>
            <a:ext cx="10515600" cy="906463"/>
          </a:xfrm>
        </p:spPr>
        <p:txBody>
          <a:bodyPr/>
          <a:lstStyle/>
          <a:p>
            <a:r>
              <a:rPr lang="en-US" dirty="0"/>
              <a:t>Azure Sphere</a:t>
            </a:r>
          </a:p>
        </p:txBody>
      </p:sp>
    </p:spTree>
    <p:extLst>
      <p:ext uri="{BB962C8B-B14F-4D97-AF65-F5344CB8AC3E}">
        <p14:creationId xmlns:p14="http://schemas.microsoft.com/office/powerpoint/2010/main" val="40042375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5FDE-EB55-4CFA-BD70-9D8DC917029C}"/>
              </a:ext>
            </a:extLst>
          </p:cNvPr>
          <p:cNvSpPr>
            <a:spLocks noGrp="1"/>
          </p:cNvSpPr>
          <p:nvPr>
            <p:ph type="title"/>
          </p:nvPr>
        </p:nvSpPr>
        <p:spPr/>
        <p:txBody>
          <a:bodyPr/>
          <a:lstStyle/>
          <a:p>
            <a:r>
              <a:rPr lang="en-US" dirty="0"/>
              <a:t>Azure Sphere &amp; Azure RTOS</a:t>
            </a:r>
          </a:p>
        </p:txBody>
      </p:sp>
      <p:pic>
        <p:nvPicPr>
          <p:cNvPr id="3" name="Picture 2">
            <a:extLst>
              <a:ext uri="{FF2B5EF4-FFF2-40B4-BE49-F238E27FC236}">
                <a16:creationId xmlns:a16="http://schemas.microsoft.com/office/drawing/2014/main" id="{F5DA6410-2DD4-4399-9725-7F55ADCAC697}"/>
              </a:ext>
            </a:extLst>
          </p:cNvPr>
          <p:cNvPicPr>
            <a:picLocks noChangeAspect="1"/>
          </p:cNvPicPr>
          <p:nvPr/>
        </p:nvPicPr>
        <p:blipFill>
          <a:blip r:embed="rId2"/>
          <a:stretch>
            <a:fillRect/>
          </a:stretch>
        </p:blipFill>
        <p:spPr>
          <a:xfrm>
            <a:off x="1552136" y="2194560"/>
            <a:ext cx="9087728" cy="4073809"/>
          </a:xfrm>
          <a:prstGeom prst="rect">
            <a:avLst/>
          </a:prstGeom>
          <a:effectLst>
            <a:softEdge rad="63500"/>
          </a:effectLst>
        </p:spPr>
      </p:pic>
    </p:spTree>
    <p:extLst>
      <p:ext uri="{BB962C8B-B14F-4D97-AF65-F5344CB8AC3E}">
        <p14:creationId xmlns:p14="http://schemas.microsoft.com/office/powerpoint/2010/main" val="34058065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Cloud Managed</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Remotely configure, update, monitor and manage IoT Edge devices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744079"/>
            <a:ext cx="4100834" cy="106182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IoT Edge Modules</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Run Azure services directly on any device.  AI, Azure ML, Stream Analytics, Functions, SQL or bring your own code</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4"/>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Secure</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Designed for security from the ground up &amp; only secure devices get certification</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Open Source &amp; Cross Platform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Open source and supports Linux, Windows and an expanding set of OS’s</a:t>
            </a: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81" descr="Crane">
            <a:extLst>
              <a:ext uri="{FF2B5EF4-FFF2-40B4-BE49-F238E27FC236}">
                <a16:creationId xmlns:a16="http://schemas.microsoft.com/office/drawing/2014/main" id="{0E5125C1-9AC8-488C-AA76-AECEFDD546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7561" y="3392097"/>
            <a:ext cx="650985" cy="650985"/>
          </a:xfrm>
          <a:prstGeom prst="rect">
            <a:avLst/>
          </a:prstGeom>
        </p:spPr>
      </p:pic>
      <p:pic>
        <p:nvPicPr>
          <p:cNvPr id="83" name="Graphic 82" descr="Crane">
            <a:extLst>
              <a:ext uri="{FF2B5EF4-FFF2-40B4-BE49-F238E27FC236}">
                <a16:creationId xmlns:a16="http://schemas.microsoft.com/office/drawing/2014/main" id="{3496B889-9FAB-4794-A64C-20CBD32243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3660" y="2677420"/>
            <a:ext cx="650985" cy="650985"/>
          </a:xfrm>
          <a:prstGeom prst="rect">
            <a:avLst/>
          </a:prstGeom>
        </p:spPr>
      </p:pic>
      <p:pic>
        <p:nvPicPr>
          <p:cNvPr id="84" name="Graphic 83" descr="Crane">
            <a:extLst>
              <a:ext uri="{FF2B5EF4-FFF2-40B4-BE49-F238E27FC236}">
                <a16:creationId xmlns:a16="http://schemas.microsoft.com/office/drawing/2014/main" id="{13B828E9-8CA6-4712-AA93-595DDF5F2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0670" y="1962743"/>
            <a:ext cx="650985" cy="650985"/>
          </a:xfrm>
          <a:prstGeom prst="rect">
            <a:avLst/>
          </a:prstGeom>
        </p:spPr>
      </p:pic>
      <p:grpSp>
        <p:nvGrpSpPr>
          <p:cNvPr id="85" name="Group 84">
            <a:extLst>
              <a:ext uri="{FF2B5EF4-FFF2-40B4-BE49-F238E27FC236}">
                <a16:creationId xmlns:a16="http://schemas.microsoft.com/office/drawing/2014/main" id="{74BEC99E-8730-48EA-B01F-F34D4669FC12}"/>
              </a:ext>
            </a:extLst>
          </p:cNvPr>
          <p:cNvGrpSpPr/>
          <p:nvPr/>
        </p:nvGrpSpPr>
        <p:grpSpPr>
          <a:xfrm>
            <a:off x="7376225" y="1726680"/>
            <a:ext cx="3482011" cy="2536366"/>
            <a:chOff x="2842589" y="941620"/>
            <a:chExt cx="3482011" cy="2536366"/>
          </a:xfrm>
        </p:grpSpPr>
        <p:sp>
          <p:nvSpPr>
            <p:cNvPr id="95" name="Rectangle: Rounded Corners 94">
              <a:extLst>
                <a:ext uri="{FF2B5EF4-FFF2-40B4-BE49-F238E27FC236}">
                  <a16:creationId xmlns:a16="http://schemas.microsoft.com/office/drawing/2014/main" id="{0B7B7142-F734-40E9-BBD3-1B234EE9C1BB}"/>
                </a:ext>
              </a:extLst>
            </p:cNvPr>
            <p:cNvSpPr/>
            <p:nvPr/>
          </p:nvSpPr>
          <p:spPr bwMode="auto">
            <a:xfrm>
              <a:off x="3062170" y="2685258"/>
              <a:ext cx="3033829" cy="510061"/>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Light" panose="020B0502040204020203" pitchFamily="34" charset="0"/>
                  <a:cs typeface="Segoe UI Light" panose="020B0502040204020203" pitchFamily="34" charset="0"/>
                </a:rPr>
                <a:t>Azure IoT Edge Runtime</a:t>
              </a:r>
            </a:p>
          </p:txBody>
        </p:sp>
        <p:grpSp>
          <p:nvGrpSpPr>
            <p:cNvPr id="96" name="Group 95">
              <a:extLst>
                <a:ext uri="{FF2B5EF4-FFF2-40B4-BE49-F238E27FC236}">
                  <a16:creationId xmlns:a16="http://schemas.microsoft.com/office/drawing/2014/main" id="{38361BDD-DE54-4EAD-B49F-50508AC0FF88}"/>
                </a:ext>
              </a:extLst>
            </p:cNvPr>
            <p:cNvGrpSpPr/>
            <p:nvPr/>
          </p:nvGrpSpPr>
          <p:grpSpPr>
            <a:xfrm>
              <a:off x="3056609" y="1543137"/>
              <a:ext cx="3039390" cy="916850"/>
              <a:chOff x="3056609" y="1543137"/>
              <a:chExt cx="3039390" cy="916850"/>
            </a:xfrm>
          </p:grpSpPr>
          <p:sp>
            <p:nvSpPr>
              <p:cNvPr id="100" name="Rectangle: Rounded Corners 99">
                <a:extLst>
                  <a:ext uri="{FF2B5EF4-FFF2-40B4-BE49-F238E27FC236}">
                    <a16:creationId xmlns:a16="http://schemas.microsoft.com/office/drawing/2014/main" id="{DDFCD2AD-4627-4B40-BDBF-A7869F7D4924}"/>
                  </a:ext>
                </a:extLst>
              </p:cNvPr>
              <p:cNvSpPr/>
              <p:nvPr/>
            </p:nvSpPr>
            <p:spPr bwMode="auto">
              <a:xfrm>
                <a:off x="3056609"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Telemetry</a:t>
                </a:r>
              </a:p>
            </p:txBody>
          </p:sp>
          <p:grpSp>
            <p:nvGrpSpPr>
              <p:cNvPr id="101" name="Group 100">
                <a:extLst>
                  <a:ext uri="{FF2B5EF4-FFF2-40B4-BE49-F238E27FC236}">
                    <a16:creationId xmlns:a16="http://schemas.microsoft.com/office/drawing/2014/main" id="{49D14F97-0EF5-4BB4-8FDA-29C8DFFDC98D}"/>
                  </a:ext>
                </a:extLst>
              </p:cNvPr>
              <p:cNvGrpSpPr/>
              <p:nvPr/>
            </p:nvGrpSpPr>
            <p:grpSpPr>
              <a:xfrm>
                <a:off x="5113840" y="1543137"/>
                <a:ext cx="982159" cy="916850"/>
                <a:chOff x="5113840" y="1543137"/>
                <a:chExt cx="982159" cy="916850"/>
              </a:xfrm>
            </p:grpSpPr>
            <p:sp>
              <p:nvSpPr>
                <p:cNvPr id="105" name="Rectangle: Rounded Corners 104">
                  <a:extLst>
                    <a:ext uri="{FF2B5EF4-FFF2-40B4-BE49-F238E27FC236}">
                      <a16:creationId xmlns:a16="http://schemas.microsoft.com/office/drawing/2014/main" id="{B238AAFD-CA47-457B-9D82-5E050D0302CE}"/>
                    </a:ext>
                  </a:extLst>
                </p:cNvPr>
                <p:cNvSpPr/>
                <p:nvPr/>
              </p:nvSpPr>
              <p:spPr bwMode="auto">
                <a:xfrm>
                  <a:off x="5113840"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Action</a:t>
                  </a:r>
                </a:p>
              </p:txBody>
            </p:sp>
            <p:pic>
              <p:nvPicPr>
                <p:cNvPr id="106" name="Picture 105">
                  <a:extLst>
                    <a:ext uri="{FF2B5EF4-FFF2-40B4-BE49-F238E27FC236}">
                      <a16:creationId xmlns:a16="http://schemas.microsoft.com/office/drawing/2014/main" id="{382B9780-BC07-4D95-9285-B8ED2126EF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00470" y="1712725"/>
                  <a:ext cx="408898" cy="452312"/>
                </a:xfrm>
                <a:prstGeom prst="rect">
                  <a:avLst/>
                </a:prstGeom>
              </p:spPr>
            </p:pic>
          </p:grpSp>
          <p:grpSp>
            <p:nvGrpSpPr>
              <p:cNvPr id="102" name="Group 101">
                <a:extLst>
                  <a:ext uri="{FF2B5EF4-FFF2-40B4-BE49-F238E27FC236}">
                    <a16:creationId xmlns:a16="http://schemas.microsoft.com/office/drawing/2014/main" id="{758CBAFC-A572-45DD-BC64-6D0BFEA05291}"/>
                  </a:ext>
                </a:extLst>
              </p:cNvPr>
              <p:cNvGrpSpPr/>
              <p:nvPr/>
            </p:nvGrpSpPr>
            <p:grpSpPr>
              <a:xfrm>
                <a:off x="4085225" y="1543137"/>
                <a:ext cx="982159" cy="916850"/>
                <a:chOff x="4085225" y="1543137"/>
                <a:chExt cx="982159" cy="916850"/>
              </a:xfrm>
            </p:grpSpPr>
            <p:sp>
              <p:nvSpPr>
                <p:cNvPr id="103" name="Rectangle: Rounded Corners 102">
                  <a:extLst>
                    <a:ext uri="{FF2B5EF4-FFF2-40B4-BE49-F238E27FC236}">
                      <a16:creationId xmlns:a16="http://schemas.microsoft.com/office/drawing/2014/main" id="{A2D6FCCE-4ED5-40FA-BC7E-29E44D61FCEB}"/>
                    </a:ext>
                  </a:extLst>
                </p:cNvPr>
                <p:cNvSpPr/>
                <p:nvPr/>
              </p:nvSpPr>
              <p:spPr bwMode="auto">
                <a:xfrm>
                  <a:off x="4085225"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Insight</a:t>
                  </a:r>
                </a:p>
              </p:txBody>
            </p:sp>
            <p:pic>
              <p:nvPicPr>
                <p:cNvPr id="104" name="Picture 103">
                  <a:extLst>
                    <a:ext uri="{FF2B5EF4-FFF2-40B4-BE49-F238E27FC236}">
                      <a16:creationId xmlns:a16="http://schemas.microsoft.com/office/drawing/2014/main" id="{EA2E38AE-E95B-4EFA-A4E8-30958D41B59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387371" y="1657813"/>
                  <a:ext cx="377867" cy="503822"/>
                </a:xfrm>
                <a:prstGeom prst="rect">
                  <a:avLst/>
                </a:prstGeom>
              </p:spPr>
            </p:pic>
          </p:grpSp>
        </p:grpSp>
        <p:cxnSp>
          <p:nvCxnSpPr>
            <p:cNvPr id="97" name="Connector: Curved 96">
              <a:extLst>
                <a:ext uri="{FF2B5EF4-FFF2-40B4-BE49-F238E27FC236}">
                  <a16:creationId xmlns:a16="http://schemas.microsoft.com/office/drawing/2014/main" id="{6D23C140-8E36-4E5F-9D65-2AB8CC71F862}"/>
                </a:ext>
              </a:extLst>
            </p:cNvPr>
            <p:cNvCxnSpPr>
              <a:stCxn id="100" idx="2"/>
              <a:endCxn id="103" idx="2"/>
            </p:cNvCxnSpPr>
            <p:nvPr/>
          </p:nvCxnSpPr>
          <p:spPr>
            <a:xfrm rot="16200000" flipH="1">
              <a:off x="4061997" y="1945679"/>
              <a:ext cx="12700" cy="1028616"/>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7D5D30B-D04B-4BAB-B19E-8A0AD1442567}"/>
                </a:ext>
              </a:extLst>
            </p:cNvPr>
            <p:cNvCxnSpPr>
              <a:cxnSpLocks/>
              <a:stCxn id="103" idx="2"/>
              <a:endCxn id="105" idx="2"/>
            </p:cNvCxnSpPr>
            <p:nvPr/>
          </p:nvCxnSpPr>
          <p:spPr>
            <a:xfrm rot="16200000" flipH="1">
              <a:off x="5090612" y="1945679"/>
              <a:ext cx="12700" cy="1028615"/>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F9038FCE-88EA-4BEE-8B31-D3DED52991AF}"/>
                </a:ext>
              </a:extLst>
            </p:cNvPr>
            <p:cNvSpPr/>
            <p:nvPr/>
          </p:nvSpPr>
          <p:spPr bwMode="auto">
            <a:xfrm>
              <a:off x="2842589" y="941620"/>
              <a:ext cx="3482011" cy="2536366"/>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b="1">
                  <a:solidFill>
                    <a:schemeClr val="tx1"/>
                  </a:solidFill>
                  <a:latin typeface="Segoe UI Light" panose="020B0502040204020203" pitchFamily="34" charset="0"/>
                  <a:cs typeface="Segoe UI Light" panose="020B0502040204020203" pitchFamily="34" charset="0"/>
                </a:rPr>
                <a:t>Azure IoT Edge Device</a:t>
              </a:r>
            </a:p>
          </p:txBody>
        </p:sp>
      </p:grpSp>
      <p:cxnSp>
        <p:nvCxnSpPr>
          <p:cNvPr id="86" name="Connector: Curved 85">
            <a:extLst>
              <a:ext uri="{FF2B5EF4-FFF2-40B4-BE49-F238E27FC236}">
                <a16:creationId xmlns:a16="http://schemas.microsoft.com/office/drawing/2014/main" id="{434D4958-98B4-4E4D-9E9A-4BE455CE7DC3}"/>
              </a:ext>
            </a:extLst>
          </p:cNvPr>
          <p:cNvCxnSpPr>
            <a:cxnSpLocks/>
            <a:stCxn id="83" idx="3"/>
          </p:cNvCxnSpPr>
          <p:nvPr/>
        </p:nvCxnSpPr>
        <p:spPr>
          <a:xfrm>
            <a:off x="6884645" y="3002913"/>
            <a:ext cx="711161" cy="722436"/>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DED9F737-A35E-4BBA-B3D0-615F9DD39582}"/>
              </a:ext>
            </a:extLst>
          </p:cNvPr>
          <p:cNvCxnSpPr>
            <a:cxnSpLocks/>
            <a:stCxn id="82" idx="3"/>
          </p:cNvCxnSpPr>
          <p:nvPr/>
        </p:nvCxnSpPr>
        <p:spPr>
          <a:xfrm>
            <a:off x="7088546" y="3717590"/>
            <a:ext cx="507260" cy="7759"/>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4E96FD25-D77C-4E67-8F6B-A88AA52A5568}"/>
              </a:ext>
            </a:extLst>
          </p:cNvPr>
          <p:cNvCxnSpPr>
            <a:cxnSpLocks/>
            <a:stCxn id="84" idx="3"/>
          </p:cNvCxnSpPr>
          <p:nvPr/>
        </p:nvCxnSpPr>
        <p:spPr>
          <a:xfrm>
            <a:off x="6991655" y="2288236"/>
            <a:ext cx="604151" cy="143711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2102109-E448-4106-9EC6-5011473C0A76}"/>
              </a:ext>
            </a:extLst>
          </p:cNvPr>
          <p:cNvGrpSpPr/>
          <p:nvPr/>
        </p:nvGrpSpPr>
        <p:grpSpPr>
          <a:xfrm>
            <a:off x="10545771" y="3869772"/>
            <a:ext cx="1592690" cy="1069216"/>
            <a:chOff x="10529230" y="5491641"/>
            <a:chExt cx="1592690" cy="1069216"/>
          </a:xfrm>
        </p:grpSpPr>
        <p:pic>
          <p:nvPicPr>
            <p:cNvPr id="91" name="Picture 90">
              <a:extLst>
                <a:ext uri="{FF2B5EF4-FFF2-40B4-BE49-F238E27FC236}">
                  <a16:creationId xmlns:a16="http://schemas.microsoft.com/office/drawing/2014/main" id="{94B524DF-A565-49F3-967B-7815B1D3B2C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0529230" y="5491641"/>
              <a:ext cx="1592690" cy="1069216"/>
            </a:xfrm>
            <a:prstGeom prst="rect">
              <a:avLst/>
            </a:prstGeom>
          </p:spPr>
        </p:pic>
        <p:grpSp>
          <p:nvGrpSpPr>
            <p:cNvPr id="92" name="Group 91">
              <a:extLst>
                <a:ext uri="{FF2B5EF4-FFF2-40B4-BE49-F238E27FC236}">
                  <a16:creationId xmlns:a16="http://schemas.microsoft.com/office/drawing/2014/main" id="{FF12415E-FC54-405C-88EC-F40C0A59EEE2}"/>
                </a:ext>
              </a:extLst>
            </p:cNvPr>
            <p:cNvGrpSpPr/>
            <p:nvPr/>
          </p:nvGrpSpPr>
          <p:grpSpPr>
            <a:xfrm>
              <a:off x="11001697" y="5696856"/>
              <a:ext cx="483184" cy="623425"/>
              <a:chOff x="4010209" y="5109211"/>
              <a:chExt cx="687689" cy="887286"/>
            </a:xfrm>
          </p:grpSpPr>
          <p:pic>
            <p:nvPicPr>
              <p:cNvPr id="93" name="Picture 92">
                <a:extLst>
                  <a:ext uri="{FF2B5EF4-FFF2-40B4-BE49-F238E27FC236}">
                    <a16:creationId xmlns:a16="http://schemas.microsoft.com/office/drawing/2014/main" id="{4F21AD69-79CF-413F-B00B-84628D45E79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081829" y="5109211"/>
                <a:ext cx="616069" cy="595534"/>
              </a:xfrm>
              <a:prstGeom prst="rect">
                <a:avLst/>
              </a:prstGeom>
            </p:spPr>
          </p:pic>
          <p:sp>
            <p:nvSpPr>
              <p:cNvPr id="94" name="TextBox 93">
                <a:extLst>
                  <a:ext uri="{FF2B5EF4-FFF2-40B4-BE49-F238E27FC236}">
                    <a16:creationId xmlns:a16="http://schemas.microsoft.com/office/drawing/2014/main" id="{4E69F5E4-A85B-4800-831E-09FAFDA2B560}"/>
                  </a:ext>
                </a:extLst>
              </p:cNvPr>
              <p:cNvSpPr txBox="1"/>
              <p:nvPr/>
            </p:nvSpPr>
            <p:spPr>
              <a:xfrm>
                <a:off x="4010209" y="5750276"/>
                <a:ext cx="68768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IoT Hub</a:t>
                </a:r>
              </a:p>
            </p:txBody>
          </p:sp>
        </p:grpSp>
      </p:grpSp>
      <p:cxnSp>
        <p:nvCxnSpPr>
          <p:cNvPr id="34" name="Connector: Curved 33">
            <a:extLst>
              <a:ext uri="{FF2B5EF4-FFF2-40B4-BE49-F238E27FC236}">
                <a16:creationId xmlns:a16="http://schemas.microsoft.com/office/drawing/2014/main" id="{49B1CB68-971B-48EA-A445-D6006B4CD6BF}"/>
              </a:ext>
            </a:extLst>
          </p:cNvPr>
          <p:cNvCxnSpPr>
            <a:cxnSpLocks/>
          </p:cNvCxnSpPr>
          <p:nvPr/>
        </p:nvCxnSpPr>
        <p:spPr>
          <a:xfrm>
            <a:off x="10629635" y="3725349"/>
            <a:ext cx="712481" cy="14442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evice thumbnail">
            <a:extLst>
              <a:ext uri="{FF2B5EF4-FFF2-40B4-BE49-F238E27FC236}">
                <a16:creationId xmlns:a16="http://schemas.microsoft.com/office/drawing/2014/main" id="{E871AF3B-4BB1-4ABD-BAE1-F102EA967CEA}"/>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4624" y="5079377"/>
            <a:ext cx="116382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Device thumbnail">
            <a:extLst>
              <a:ext uri="{FF2B5EF4-FFF2-40B4-BE49-F238E27FC236}">
                <a16:creationId xmlns:a16="http://schemas.microsoft.com/office/drawing/2014/main" id="{2F02DEBB-94F6-4B87-9F0B-2E4559EE0800}"/>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5572" y="5079377"/>
            <a:ext cx="14630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Device thumbnail">
            <a:extLst>
              <a:ext uri="{FF2B5EF4-FFF2-40B4-BE49-F238E27FC236}">
                <a16:creationId xmlns:a16="http://schemas.microsoft.com/office/drawing/2014/main" id="{73AD88C2-2D74-419B-9753-1F3F16AFAB40}"/>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5734" y="5079377"/>
            <a:ext cx="850773" cy="100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a:xfrm>
            <a:off x="838200" y="365125"/>
            <a:ext cx="10515600" cy="1030199"/>
          </a:xfrm>
        </p:spPr>
        <p:txBody>
          <a:bodyPr/>
          <a:lstStyle/>
          <a:p>
            <a:r>
              <a:rPr lang="en-US" dirty="0"/>
              <a:t>Azure IoT Edge</a:t>
            </a:r>
          </a:p>
        </p:txBody>
      </p:sp>
    </p:spTree>
    <p:extLst>
      <p:ext uri="{BB962C8B-B14F-4D97-AF65-F5344CB8AC3E}">
        <p14:creationId xmlns:p14="http://schemas.microsoft.com/office/powerpoint/2010/main" val="9689155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D2122B-BBD7-4C2E-9EB2-BE68929D41BA}"/>
              </a:ext>
            </a:extLst>
          </p:cNvPr>
          <p:cNvSpPr>
            <a:spLocks noGrp="1"/>
          </p:cNvSpPr>
          <p:nvPr>
            <p:ph type="body" sz="quarter" idx="10"/>
          </p:nvPr>
        </p:nvSpPr>
        <p:spPr>
          <a:xfrm>
            <a:off x="560836" y="1304567"/>
            <a:ext cx="11070327" cy="635994"/>
          </a:xfrm>
        </p:spPr>
        <p:txBody>
          <a:bodyPr/>
          <a:lstStyle/>
          <a:p>
            <a:r>
              <a:rPr lang="en-US" dirty="0"/>
              <a:t>A fully managed IoT app platform</a:t>
            </a:r>
          </a:p>
        </p:txBody>
      </p:sp>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p:txBody>
          <a:bodyPr/>
          <a:lstStyle/>
          <a:p>
            <a:r>
              <a:rPr lang="en-US" dirty="0"/>
              <a:t>Azure IoT Central</a:t>
            </a:r>
          </a:p>
        </p:txBody>
      </p:sp>
      <p:pic>
        <p:nvPicPr>
          <p:cNvPr id="3" name="Picture 2">
            <a:extLst>
              <a:ext uri="{FF2B5EF4-FFF2-40B4-BE49-F238E27FC236}">
                <a16:creationId xmlns:a16="http://schemas.microsoft.com/office/drawing/2014/main" id="{DA15A67E-A437-4516-8EA1-0089F3B9192A}"/>
              </a:ext>
            </a:extLst>
          </p:cNvPr>
          <p:cNvPicPr>
            <a:picLocks noChangeAspect="1"/>
          </p:cNvPicPr>
          <p:nvPr/>
        </p:nvPicPr>
        <p:blipFill>
          <a:blip r:embed="rId3"/>
          <a:stretch>
            <a:fillRect/>
          </a:stretch>
        </p:blipFill>
        <p:spPr>
          <a:xfrm>
            <a:off x="588214" y="2352451"/>
            <a:ext cx="11015572" cy="4140424"/>
          </a:xfrm>
          <a:prstGeom prst="rect">
            <a:avLst/>
          </a:prstGeom>
        </p:spPr>
      </p:pic>
    </p:spTree>
    <p:extLst>
      <p:ext uri="{BB962C8B-B14F-4D97-AF65-F5344CB8AC3E}">
        <p14:creationId xmlns:p14="http://schemas.microsoft.com/office/powerpoint/2010/main" val="91589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7375EB-BA7A-4D55-B87B-E30541ED92ED}"/>
              </a:ext>
            </a:extLst>
          </p:cNvPr>
          <p:cNvSpPr>
            <a:spLocks noGrp="1"/>
          </p:cNvSpPr>
          <p:nvPr>
            <p:ph type="body" sz="quarter" idx="10"/>
          </p:nvPr>
        </p:nvSpPr>
        <p:spPr>
          <a:xfrm>
            <a:off x="560837" y="1777006"/>
            <a:ext cx="6205724" cy="4867634"/>
          </a:xfrm>
        </p:spPr>
        <p:txBody>
          <a:bodyPr>
            <a:normAutofit fontScale="92500" lnSpcReduction="10000"/>
          </a:bodyPr>
          <a:lstStyle/>
          <a:p>
            <a:r>
              <a:rPr lang="en-US" dirty="0" err="1"/>
              <a:t>CyberX</a:t>
            </a:r>
            <a:r>
              <a:rPr lang="en-US" dirty="0"/>
              <a:t> is now integrated</a:t>
            </a:r>
          </a:p>
          <a:p>
            <a:r>
              <a:rPr lang="en-US" sz="1900" dirty="0"/>
              <a:t>	New agentless capabilities for unmanaged 	Operational Technology (OT) devices</a:t>
            </a:r>
          </a:p>
          <a:p>
            <a:r>
              <a:rPr lang="en-US" sz="1900" dirty="0"/>
              <a:t>	Asset discovery, vulnerability management &amp; 	continuous threat monitoring</a:t>
            </a:r>
          </a:p>
          <a:p>
            <a:endParaRPr lang="en-US" dirty="0"/>
          </a:p>
          <a:p>
            <a:r>
              <a:rPr lang="en-US" dirty="0"/>
              <a:t>Single solution for managed &amp; unmanaged devices</a:t>
            </a:r>
          </a:p>
          <a:p>
            <a:endParaRPr lang="en-US" dirty="0"/>
          </a:p>
          <a:p>
            <a:r>
              <a:rPr lang="en-US" dirty="0"/>
              <a:t>Zero performance impact</a:t>
            </a:r>
          </a:p>
          <a:p>
            <a:endParaRPr lang="en-US" dirty="0"/>
          </a:p>
          <a:p>
            <a:r>
              <a:rPr lang="en-US" dirty="0"/>
              <a:t>Continued support for air-gapped environments</a:t>
            </a:r>
          </a:p>
        </p:txBody>
      </p:sp>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normAutofit fontScale="90000"/>
          </a:bodyPr>
          <a:lstStyle/>
          <a:p>
            <a:r>
              <a:rPr lang="en-US" sz="4900" dirty="0"/>
              <a:t>Azure Defender for IoT</a:t>
            </a:r>
            <a:br>
              <a:rPr lang="en-US" dirty="0"/>
            </a:br>
            <a:r>
              <a:rPr lang="en-US" sz="2400" dirty="0"/>
              <a:t>(formerly known as Azure Security Center for IoT)</a:t>
            </a:r>
            <a:endParaRPr lang="en-US" dirty="0"/>
          </a:p>
        </p:txBody>
      </p:sp>
      <p:pic>
        <p:nvPicPr>
          <p:cNvPr id="3" name="Picture 2">
            <a:extLst>
              <a:ext uri="{FF2B5EF4-FFF2-40B4-BE49-F238E27FC236}">
                <a16:creationId xmlns:a16="http://schemas.microsoft.com/office/drawing/2014/main" id="{34A97819-BC17-4717-8644-854B0AAC130C}"/>
              </a:ext>
            </a:extLst>
          </p:cNvPr>
          <p:cNvPicPr>
            <a:picLocks noChangeAspect="1"/>
          </p:cNvPicPr>
          <p:nvPr/>
        </p:nvPicPr>
        <p:blipFill>
          <a:blip r:embed="rId2"/>
          <a:stretch>
            <a:fillRect/>
          </a:stretch>
        </p:blipFill>
        <p:spPr>
          <a:xfrm>
            <a:off x="6952897" y="1630680"/>
            <a:ext cx="5050287" cy="5054600"/>
          </a:xfrm>
          <a:prstGeom prst="rect">
            <a:avLst/>
          </a:prstGeom>
        </p:spPr>
      </p:pic>
    </p:spTree>
    <p:extLst>
      <p:ext uri="{BB962C8B-B14F-4D97-AF65-F5344CB8AC3E}">
        <p14:creationId xmlns:p14="http://schemas.microsoft.com/office/powerpoint/2010/main" val="175111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lstStyle/>
          <a:p>
            <a:r>
              <a:rPr lang="en-US" dirty="0"/>
              <a:t>Azure IoT Plug and Play</a:t>
            </a:r>
          </a:p>
        </p:txBody>
      </p:sp>
      <p:pic>
        <p:nvPicPr>
          <p:cNvPr id="4" name="Picture 3">
            <a:extLst>
              <a:ext uri="{FF2B5EF4-FFF2-40B4-BE49-F238E27FC236}">
                <a16:creationId xmlns:a16="http://schemas.microsoft.com/office/drawing/2014/main" id="{C5493907-3582-495C-909A-D97874411328}"/>
              </a:ext>
            </a:extLst>
          </p:cNvPr>
          <p:cNvPicPr>
            <a:picLocks noChangeAspect="1"/>
          </p:cNvPicPr>
          <p:nvPr/>
        </p:nvPicPr>
        <p:blipFill>
          <a:blip r:embed="rId2"/>
          <a:stretch>
            <a:fillRect/>
          </a:stretch>
        </p:blipFill>
        <p:spPr>
          <a:xfrm>
            <a:off x="7643363" y="314992"/>
            <a:ext cx="3849114" cy="3708400"/>
          </a:xfrm>
          <a:prstGeom prst="rect">
            <a:avLst/>
          </a:prstGeom>
        </p:spPr>
      </p:pic>
      <p:pic>
        <p:nvPicPr>
          <p:cNvPr id="5" name="Picture 4">
            <a:extLst>
              <a:ext uri="{FF2B5EF4-FFF2-40B4-BE49-F238E27FC236}">
                <a16:creationId xmlns:a16="http://schemas.microsoft.com/office/drawing/2014/main" id="{DE321C23-463E-46B0-8236-340AE7FC26D8}"/>
              </a:ext>
            </a:extLst>
          </p:cNvPr>
          <p:cNvPicPr>
            <a:picLocks noChangeAspect="1"/>
          </p:cNvPicPr>
          <p:nvPr/>
        </p:nvPicPr>
        <p:blipFill>
          <a:blip r:embed="rId3"/>
          <a:stretch>
            <a:fillRect/>
          </a:stretch>
        </p:blipFill>
        <p:spPr>
          <a:xfrm>
            <a:off x="1574800" y="4405027"/>
            <a:ext cx="8204200" cy="2033628"/>
          </a:xfrm>
          <a:prstGeom prst="rect">
            <a:avLst/>
          </a:prstGeom>
        </p:spPr>
      </p:pic>
      <p:sp>
        <p:nvSpPr>
          <p:cNvPr id="9" name="Text Placeholder 5">
            <a:extLst>
              <a:ext uri="{FF2B5EF4-FFF2-40B4-BE49-F238E27FC236}">
                <a16:creationId xmlns:a16="http://schemas.microsoft.com/office/drawing/2014/main" id="{A6122474-998A-4AED-9960-96F1998E264C}"/>
              </a:ext>
            </a:extLst>
          </p:cNvPr>
          <p:cNvSpPr txBox="1">
            <a:spLocks/>
          </p:cNvSpPr>
          <p:nvPr/>
        </p:nvSpPr>
        <p:spPr>
          <a:xfrm>
            <a:off x="838200" y="2740788"/>
            <a:ext cx="6805163" cy="900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Simplifies device interactions in IoT solutions with an open modeling language</a:t>
            </a:r>
          </a:p>
        </p:txBody>
      </p:sp>
    </p:spTree>
    <p:extLst>
      <p:ext uri="{BB962C8B-B14F-4D97-AF65-F5344CB8AC3E}">
        <p14:creationId xmlns:p14="http://schemas.microsoft.com/office/powerpoint/2010/main" val="12983389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1156DFB-C06A-42AE-8055-39164CD025C1}"/>
              </a:ext>
            </a:extLst>
          </p:cNvPr>
          <p:cNvSpPr>
            <a:spLocks noGrp="1"/>
          </p:cNvSpPr>
          <p:nvPr>
            <p:ph type="title"/>
          </p:nvPr>
        </p:nvSpPr>
        <p:spPr>
          <a:xfrm>
            <a:off x="838200" y="365125"/>
            <a:ext cx="10515600" cy="1010197"/>
          </a:xfrm>
        </p:spPr>
        <p:txBody>
          <a:bodyPr/>
          <a:lstStyle/>
          <a:p>
            <a:r>
              <a:rPr lang="en-US" dirty="0"/>
              <a:t>Azure Data Box Family</a:t>
            </a:r>
          </a:p>
        </p:txBody>
      </p:sp>
    </p:spTree>
    <p:extLst>
      <p:ext uri="{BB962C8B-B14F-4D97-AF65-F5344CB8AC3E}">
        <p14:creationId xmlns:p14="http://schemas.microsoft.com/office/powerpoint/2010/main" val="254168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BADF2A97-74A2-4545-9BDD-84A61E7E7405}"/>
              </a:ext>
            </a:extLst>
          </p:cNvPr>
          <p:cNvSpPr>
            <a:spLocks noGrp="1"/>
          </p:cNvSpPr>
          <p:nvPr>
            <p:ph type="title"/>
          </p:nvPr>
        </p:nvSpPr>
        <p:spPr>
          <a:xfrm>
            <a:off x="838200" y="365125"/>
            <a:ext cx="10515600" cy="1049945"/>
          </a:xfrm>
        </p:spPr>
        <p:txBody>
          <a:bodyPr/>
          <a:lstStyle/>
          <a:p>
            <a:r>
              <a:rPr lang="en-US" dirty="0"/>
              <a:t>Azure Stack Edge</a:t>
            </a: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70381"/>
            <a:ext cx="11333480" cy="1163395"/>
          </a:xfrm>
        </p:spPr>
        <p:txBody>
          <a:bodyPr/>
          <a:lstStyle/>
          <a:p>
            <a:pPr algn="ctr"/>
            <a:r>
              <a:rPr lang="en-US" i="1" dirty="0">
                <a:solidFill>
                  <a:schemeClr val="bg1">
                    <a:lumMod val="75000"/>
                  </a:schemeClr>
                </a:solidFill>
                <a:latin typeface="+mn-lt"/>
              </a:rPr>
              <a:t>Emerging</a:t>
            </a:r>
            <a:br>
              <a:rPr lang="en-US" dirty="0"/>
            </a:br>
            <a:r>
              <a:rPr lang="en-US" dirty="0"/>
              <a:t>Connected Environments</a:t>
            </a:r>
          </a:p>
        </p:txBody>
      </p:sp>
    </p:spTree>
    <p:extLst>
      <p:ext uri="{BB962C8B-B14F-4D97-AF65-F5344CB8AC3E}">
        <p14:creationId xmlns:p14="http://schemas.microsoft.com/office/powerpoint/2010/main" val="35493689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Connected Environments</a:t>
            </a:r>
          </a:p>
        </p:txBody>
      </p:sp>
      <p:pic>
        <p:nvPicPr>
          <p:cNvPr id="2" name="Picture 1">
            <a:extLst>
              <a:ext uri="{FF2B5EF4-FFF2-40B4-BE49-F238E27FC236}">
                <a16:creationId xmlns:a16="http://schemas.microsoft.com/office/drawing/2014/main" id="{811CCCB6-AE13-4048-8F78-FC5931F0B287}"/>
              </a:ext>
            </a:extLst>
          </p:cNvPr>
          <p:cNvPicPr>
            <a:picLocks noChangeAspect="1"/>
          </p:cNvPicPr>
          <p:nvPr/>
        </p:nvPicPr>
        <p:blipFill>
          <a:blip r:embed="rId2"/>
          <a:stretch>
            <a:fillRect/>
          </a:stretch>
        </p:blipFill>
        <p:spPr>
          <a:xfrm>
            <a:off x="552873" y="1569720"/>
            <a:ext cx="11086254" cy="5033391"/>
          </a:xfrm>
          <a:prstGeom prst="rect">
            <a:avLst/>
          </a:prstGeom>
        </p:spPr>
      </p:pic>
    </p:spTree>
    <p:extLst>
      <p:ext uri="{BB962C8B-B14F-4D97-AF65-F5344CB8AC3E}">
        <p14:creationId xmlns:p14="http://schemas.microsoft.com/office/powerpoint/2010/main" val="42732788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normAutofit/>
          </a:bodyPr>
          <a:lstStyle/>
          <a:p>
            <a:r>
              <a:rPr lang="en-US" sz="2800" dirty="0">
                <a:solidFill>
                  <a:schemeClr val="bg1"/>
                </a:solidFill>
              </a:rPr>
              <a:t>Connected Environments that reflect the Physical and the Digital</a:t>
            </a:r>
          </a:p>
        </p:txBody>
      </p:sp>
      <p:pic>
        <p:nvPicPr>
          <p:cNvPr id="3" name="Picture 2">
            <a:extLst>
              <a:ext uri="{FF2B5EF4-FFF2-40B4-BE49-F238E27FC236}">
                <a16:creationId xmlns:a16="http://schemas.microsoft.com/office/drawing/2014/main" id="{4CDA14EC-37B1-4B5B-8672-648C08B0E4F8}"/>
              </a:ext>
            </a:extLst>
          </p:cNvPr>
          <p:cNvPicPr>
            <a:picLocks noChangeAspect="1"/>
          </p:cNvPicPr>
          <p:nvPr/>
        </p:nvPicPr>
        <p:blipFill>
          <a:blip r:embed="rId2"/>
          <a:stretch>
            <a:fillRect/>
          </a:stretch>
        </p:blipFill>
        <p:spPr>
          <a:xfrm>
            <a:off x="1181100" y="1690688"/>
            <a:ext cx="9829800" cy="4900051"/>
          </a:xfrm>
          <a:prstGeom prst="rect">
            <a:avLst/>
          </a:prstGeom>
        </p:spPr>
      </p:pic>
    </p:spTree>
    <p:extLst>
      <p:ext uri="{BB962C8B-B14F-4D97-AF65-F5344CB8AC3E}">
        <p14:creationId xmlns:p14="http://schemas.microsoft.com/office/powerpoint/2010/main" val="1302901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IoT Scenarios</a:t>
            </a:r>
          </a:p>
        </p:txBody>
      </p:sp>
    </p:spTree>
    <p:extLst>
      <p:ext uri="{BB962C8B-B14F-4D97-AF65-F5344CB8AC3E}">
        <p14:creationId xmlns:p14="http://schemas.microsoft.com/office/powerpoint/2010/main" val="3959080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Reference Architecture</a:t>
            </a:r>
          </a:p>
        </p:txBody>
      </p:sp>
      <p:pic>
        <p:nvPicPr>
          <p:cNvPr id="7" name="Graphic 6">
            <a:extLst>
              <a:ext uri="{FF2B5EF4-FFF2-40B4-BE49-F238E27FC236}">
                <a16:creationId xmlns:a16="http://schemas.microsoft.com/office/drawing/2014/main" id="{F66213E0-C5BF-4D0D-A526-0A495B701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7002" y="1446784"/>
            <a:ext cx="9597995" cy="5097462"/>
          </a:xfrm>
          <a:prstGeom prst="rect">
            <a:avLst/>
          </a:prstGeom>
        </p:spPr>
      </p:pic>
    </p:spTree>
    <p:extLst>
      <p:ext uri="{BB962C8B-B14F-4D97-AF65-F5344CB8AC3E}">
        <p14:creationId xmlns:p14="http://schemas.microsoft.com/office/powerpoint/2010/main" val="826528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Options for building IoT Solutions</a:t>
            </a:r>
          </a:p>
        </p:txBody>
      </p:sp>
      <p:pic>
        <p:nvPicPr>
          <p:cNvPr id="3" name="Picture 2">
            <a:extLst>
              <a:ext uri="{FF2B5EF4-FFF2-40B4-BE49-F238E27FC236}">
                <a16:creationId xmlns:a16="http://schemas.microsoft.com/office/drawing/2014/main" id="{52C374A7-4D76-4995-929D-DBAA13AB2699}"/>
              </a:ext>
            </a:extLst>
          </p:cNvPr>
          <p:cNvPicPr>
            <a:picLocks noChangeAspect="1"/>
          </p:cNvPicPr>
          <p:nvPr/>
        </p:nvPicPr>
        <p:blipFill>
          <a:blip r:embed="rId2"/>
          <a:stretch>
            <a:fillRect/>
          </a:stretch>
        </p:blipFill>
        <p:spPr>
          <a:xfrm>
            <a:off x="838200" y="1508760"/>
            <a:ext cx="10600196" cy="5104910"/>
          </a:xfrm>
          <a:prstGeom prst="rect">
            <a:avLst/>
          </a:prstGeom>
        </p:spPr>
      </p:pic>
    </p:spTree>
    <p:extLst>
      <p:ext uri="{BB962C8B-B14F-4D97-AF65-F5344CB8AC3E}">
        <p14:creationId xmlns:p14="http://schemas.microsoft.com/office/powerpoint/2010/main" val="1168052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B742-EA53-4D1A-AA5B-2C2BFB5DDD7F}"/>
              </a:ext>
            </a:extLst>
          </p:cNvPr>
          <p:cNvSpPr>
            <a:spLocks noGrp="1"/>
          </p:cNvSpPr>
          <p:nvPr>
            <p:ph type="title"/>
          </p:nvPr>
        </p:nvSpPr>
        <p:spPr/>
        <p:txBody>
          <a:bodyPr/>
          <a:lstStyle/>
          <a:p>
            <a:r>
              <a:rPr lang="en-US" dirty="0"/>
              <a:t>Scenario: Condition Monitoring</a:t>
            </a:r>
          </a:p>
        </p:txBody>
      </p:sp>
      <p:pic>
        <p:nvPicPr>
          <p:cNvPr id="2050" name="Picture 2" descr="Architecture Diagram">
            <a:extLst>
              <a:ext uri="{FF2B5EF4-FFF2-40B4-BE49-F238E27FC236}">
                <a16:creationId xmlns:a16="http://schemas.microsoft.com/office/drawing/2014/main" id="{81B1990F-40FD-4878-BEDB-BFE2DDE34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432" y="2091852"/>
            <a:ext cx="8554720" cy="368810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684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58B4-DC29-46AF-B053-229F0B13B407}"/>
              </a:ext>
            </a:extLst>
          </p:cNvPr>
          <p:cNvSpPr>
            <a:spLocks noGrp="1"/>
          </p:cNvSpPr>
          <p:nvPr>
            <p:ph type="title"/>
          </p:nvPr>
        </p:nvSpPr>
        <p:spPr/>
        <p:txBody>
          <a:bodyPr/>
          <a:lstStyle/>
          <a:p>
            <a:r>
              <a:rPr lang="en-US" dirty="0"/>
              <a:t>Scenario: Predictive Maintenance</a:t>
            </a:r>
          </a:p>
        </p:txBody>
      </p:sp>
      <p:pic>
        <p:nvPicPr>
          <p:cNvPr id="3074" name="Picture 2" descr="Solution architecture diagram showing the IoT Edge modules in the trackside bungalows. The Edge modules use machine learning to identify failure risks. The alert handler module uploads image data to Azure Blob Storage. Azure Edge Hub uploads associated metadata and messages through Azure IoT Hub to Azure Cosmos DB storage.">
            <a:extLst>
              <a:ext uri="{FF2B5EF4-FFF2-40B4-BE49-F238E27FC236}">
                <a16:creationId xmlns:a16="http://schemas.microsoft.com/office/drawing/2014/main" id="{97CAA39A-0479-45EF-A968-D80C70091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883" y="1668167"/>
            <a:ext cx="7661303" cy="465880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62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12889943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IoT and the Smart City</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23916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data-ai/day-4/</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13904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IoT and the Smart City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716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data-ai/day-4/challenge</a:t>
            </a:r>
          </a:p>
        </p:txBody>
      </p:sp>
    </p:spTree>
    <p:extLst>
      <p:ext uri="{BB962C8B-B14F-4D97-AF65-F5344CB8AC3E}">
        <p14:creationId xmlns:p14="http://schemas.microsoft.com/office/powerpoint/2010/main" val="679259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DEE9FB-36BE-4F1A-BE51-0331C52BCCD8}"/>
              </a:ext>
            </a:extLst>
          </p:cNvPr>
          <p:cNvSpPr>
            <a:spLocks noGrp="1"/>
          </p:cNvSpPr>
          <p:nvPr>
            <p:ph type="title"/>
          </p:nvPr>
        </p:nvSpPr>
        <p:spPr>
          <a:xfrm>
            <a:off x="358589" y="1702079"/>
            <a:ext cx="11022106" cy="3453840"/>
          </a:xfrm>
        </p:spPr>
        <p:txBody>
          <a:bodyPr/>
          <a:lstStyle/>
          <a:p>
            <a:r>
              <a:rPr lang="en-US" dirty="0"/>
              <a:t>Survey</a:t>
            </a:r>
            <a:br>
              <a:rPr lang="en-US" dirty="0"/>
            </a:br>
            <a:br>
              <a:rPr lang="en-US" dirty="0"/>
            </a:br>
            <a:r>
              <a:rPr lang="en-US" sz="2000" dirty="0"/>
              <a:t>https://aka.ms/CloudCoresurvey</a:t>
            </a:r>
            <a:br>
              <a:rPr lang="en-US" sz="2000" dirty="0"/>
            </a:br>
            <a:endParaRPr lang="en-US" dirty="0"/>
          </a:p>
        </p:txBody>
      </p:sp>
      <p:pic>
        <p:nvPicPr>
          <p:cNvPr id="5" name="Picture 4">
            <a:extLst>
              <a:ext uri="{FF2B5EF4-FFF2-40B4-BE49-F238E27FC236}">
                <a16:creationId xmlns:a16="http://schemas.microsoft.com/office/drawing/2014/main" id="{0A966128-738B-4059-8D3D-666D78609F14}"/>
              </a:ext>
            </a:extLst>
          </p:cNvPr>
          <p:cNvPicPr>
            <a:picLocks noChangeAspect="1"/>
          </p:cNvPicPr>
          <p:nvPr/>
        </p:nvPicPr>
        <p:blipFill>
          <a:blip r:embed="rId2"/>
          <a:stretch>
            <a:fillRect/>
          </a:stretch>
        </p:blipFill>
        <p:spPr>
          <a:xfrm>
            <a:off x="4313896" y="321437"/>
            <a:ext cx="6255333" cy="6215125"/>
          </a:xfrm>
          <a:prstGeom prst="rect">
            <a:avLst/>
          </a:prstGeom>
        </p:spPr>
      </p:pic>
    </p:spTree>
    <p:extLst>
      <p:ext uri="{BB962C8B-B14F-4D97-AF65-F5344CB8AC3E}">
        <p14:creationId xmlns:p14="http://schemas.microsoft.com/office/powerpoint/2010/main" val="41188600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25837473"/>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IoT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960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a:t>IoT Scenarios</a:t>
            </a:r>
            <a:endParaRPr lang="en-US" dirty="0"/>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C2F9F9-23F2-441D-A32D-67D8F750C8BA}"/>
              </a:ext>
            </a:extLst>
          </p:cNvPr>
          <p:cNvPicPr>
            <a:picLocks noChangeAspect="1"/>
          </p:cNvPicPr>
          <p:nvPr/>
        </p:nvPicPr>
        <p:blipFill>
          <a:blip r:embed="rId2">
            <a:alphaModFix amt="20000"/>
          </a:blip>
          <a:stretch>
            <a:fillRect/>
          </a:stretch>
        </p:blipFill>
        <p:spPr>
          <a:xfrm>
            <a:off x="9102" y="581025"/>
            <a:ext cx="12173795" cy="5557838"/>
          </a:xfrm>
          <a:prstGeom prst="rect">
            <a:avLst/>
          </a:prstGeom>
        </p:spPr>
      </p:pic>
      <p:sp>
        <p:nvSpPr>
          <p:cNvPr id="7" name="Text Placeholder 6">
            <a:extLst>
              <a:ext uri="{FF2B5EF4-FFF2-40B4-BE49-F238E27FC236}">
                <a16:creationId xmlns:a16="http://schemas.microsoft.com/office/drawing/2014/main" id="{CCECDB3F-E6EE-44D1-9DF1-BACDAD98CCA2}"/>
              </a:ext>
            </a:extLst>
          </p:cNvPr>
          <p:cNvSpPr>
            <a:spLocks noGrp="1"/>
          </p:cNvSpPr>
          <p:nvPr>
            <p:ph type="body" sz="quarter" idx="10"/>
          </p:nvPr>
        </p:nvSpPr>
        <p:spPr>
          <a:xfrm>
            <a:off x="2803974" y="1409700"/>
            <a:ext cx="6216202" cy="4924425"/>
          </a:xfrm>
        </p:spPr>
        <p:txBody>
          <a:bodyPr>
            <a:normAutofit fontScale="92500"/>
          </a:bodyPr>
          <a:lstStyle/>
          <a:p>
            <a:pPr>
              <a:lnSpc>
                <a:spcPct val="170000"/>
              </a:lnSpc>
            </a:pPr>
            <a:r>
              <a:rPr lang="en-US" b="1" dirty="0"/>
              <a:t>“When wireless is perfectly applied, the whole earth will be converted into a huge brain, which in fact it is, all things being particles of a real and rhythmic whole…”</a:t>
            </a:r>
          </a:p>
          <a:p>
            <a:pPr>
              <a:lnSpc>
                <a:spcPct val="170000"/>
              </a:lnSpc>
            </a:pPr>
            <a:endParaRPr lang="en-US" b="1" dirty="0"/>
          </a:p>
          <a:p>
            <a:pPr algn="r">
              <a:lnSpc>
                <a:spcPct val="170000"/>
              </a:lnSpc>
            </a:pPr>
            <a:r>
              <a:rPr lang="en-US" b="1" dirty="0"/>
              <a:t>Nicola Tesla, 1926</a:t>
            </a:r>
          </a:p>
        </p:txBody>
      </p:sp>
    </p:spTree>
    <p:extLst>
      <p:ext uri="{BB962C8B-B14F-4D97-AF65-F5344CB8AC3E}">
        <p14:creationId xmlns:p14="http://schemas.microsoft.com/office/powerpoint/2010/main" val="397459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A9ABB-B4B5-4E4A-94F8-19D56E270CB1}"/>
              </a:ext>
            </a:extLst>
          </p:cNvPr>
          <p:cNvPicPr>
            <a:picLocks noChangeAspect="1"/>
          </p:cNvPicPr>
          <p:nvPr/>
        </p:nvPicPr>
        <p:blipFill>
          <a:blip r:embed="rId2"/>
          <a:stretch>
            <a:fillRect/>
          </a:stretch>
        </p:blipFill>
        <p:spPr>
          <a:xfrm>
            <a:off x="754062" y="2003425"/>
            <a:ext cx="10333373" cy="3716469"/>
          </a:xfrm>
          <a:prstGeom prst="rect">
            <a:avLst/>
          </a:prstGeom>
        </p:spPr>
      </p:pic>
      <p:sp>
        <p:nvSpPr>
          <p:cNvPr id="6" name="Title 5">
            <a:extLst>
              <a:ext uri="{FF2B5EF4-FFF2-40B4-BE49-F238E27FC236}">
                <a16:creationId xmlns:a16="http://schemas.microsoft.com/office/drawing/2014/main" id="{3F7D3A1C-53CB-4BBF-8BC8-FF9492B8E80D}"/>
              </a:ext>
            </a:extLst>
          </p:cNvPr>
          <p:cNvSpPr>
            <a:spLocks noGrp="1"/>
          </p:cNvSpPr>
          <p:nvPr>
            <p:ph type="title"/>
          </p:nvPr>
        </p:nvSpPr>
        <p:spPr/>
        <p:txBody>
          <a:bodyPr/>
          <a:lstStyle/>
          <a:p>
            <a:r>
              <a:rPr lang="en-US" dirty="0"/>
              <a:t>Devices</a:t>
            </a:r>
          </a:p>
        </p:txBody>
      </p:sp>
    </p:spTree>
    <p:extLst>
      <p:ext uri="{BB962C8B-B14F-4D97-AF65-F5344CB8AC3E}">
        <p14:creationId xmlns:p14="http://schemas.microsoft.com/office/powerpoint/2010/main" val="3491708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769</TotalTime>
  <Words>1774</Words>
  <Application>Microsoft Office PowerPoint</Application>
  <PresentationFormat>Widescreen</PresentationFormat>
  <Paragraphs>320</Paragraphs>
  <Slides>45</Slides>
  <Notes>7</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45</vt:i4>
      </vt:variant>
    </vt:vector>
  </HeadingPairs>
  <TitlesOfParts>
    <vt:vector size="62" baseType="lpstr">
      <vt:lpstr>Arial</vt:lpstr>
      <vt:lpstr>Arial Black</vt:lpstr>
      <vt:lpstr>Calibri</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Devices</vt:lpstr>
      <vt:lpstr>Sensors</vt:lpstr>
      <vt:lpstr>IoT market maturity model</vt:lpstr>
      <vt:lpstr>Crossing the chasm</vt:lpstr>
      <vt:lpstr>Crossing the chasm</vt:lpstr>
      <vt:lpstr>Solutions that span edge to cloud</vt:lpstr>
      <vt:lpstr>The evolution of connected solutions</vt:lpstr>
      <vt:lpstr>Fundamental Services</vt:lpstr>
      <vt:lpstr>Today Connected Assets</vt:lpstr>
      <vt:lpstr>End-to-end edge platform</vt:lpstr>
      <vt:lpstr>Internet of Things</vt:lpstr>
      <vt:lpstr>Well-composed entry points for IoT solutions</vt:lpstr>
      <vt:lpstr>Azure Stack</vt:lpstr>
      <vt:lpstr>Azure Stack</vt:lpstr>
      <vt:lpstr>PowerPoint Presentation</vt:lpstr>
      <vt:lpstr>Azure Sphere</vt:lpstr>
      <vt:lpstr>Azure Sphere &amp; Azure RTOS</vt:lpstr>
      <vt:lpstr>Azure IoT Edge</vt:lpstr>
      <vt:lpstr>Azure IoT Central</vt:lpstr>
      <vt:lpstr>Azure Defender for IoT (formerly known as Azure Security Center for IoT)</vt:lpstr>
      <vt:lpstr>Azure IoT Plug and Play</vt:lpstr>
      <vt:lpstr>Azure Data Box Family</vt:lpstr>
      <vt:lpstr>Azure Stack Edge</vt:lpstr>
      <vt:lpstr>Emerging Connected Environments</vt:lpstr>
      <vt:lpstr>Connected Environments</vt:lpstr>
      <vt:lpstr>Connected Environments that reflect the Physical and the Digital</vt:lpstr>
      <vt:lpstr>IoT Scenarios</vt:lpstr>
      <vt:lpstr>Reference Architecture</vt:lpstr>
      <vt:lpstr>Options for building IoT Solutions</vt:lpstr>
      <vt:lpstr>Scenario: Condition Monitoring</vt:lpstr>
      <vt:lpstr>Scenario: Predictive Maintenance</vt:lpstr>
      <vt:lpstr>PowerPoint Presentation</vt:lpstr>
      <vt:lpstr>Next: Whiteboard Design Session</vt:lpstr>
      <vt:lpstr>PowerPoint Presentation</vt:lpstr>
      <vt:lpstr>PowerPoint Presentation</vt:lpstr>
      <vt:lpstr>Next: Lab Experience</vt:lpstr>
      <vt:lpstr>Survey  https://aka.ms/CloudCoresurvey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140</cp:revision>
  <dcterms:created xsi:type="dcterms:W3CDTF">2018-07-06T04:04:55Z</dcterms:created>
  <dcterms:modified xsi:type="dcterms:W3CDTF">2020-10-29T11:02:08Z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